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2" r:id="rId2"/>
    <p:sldMasterId id="2147483650" r:id="rId3"/>
  </p:sldMasterIdLst>
  <p:notesMasterIdLst>
    <p:notesMasterId r:id="rId38"/>
  </p:notesMasterIdLst>
  <p:sldIdLst>
    <p:sldId id="256" r:id="rId4"/>
    <p:sldId id="431" r:id="rId5"/>
    <p:sldId id="288" r:id="rId6"/>
    <p:sldId id="405" r:id="rId7"/>
    <p:sldId id="341" r:id="rId8"/>
    <p:sldId id="342" r:id="rId9"/>
    <p:sldId id="432" r:id="rId10"/>
    <p:sldId id="394" r:id="rId11"/>
    <p:sldId id="413" r:id="rId12"/>
    <p:sldId id="261" r:id="rId13"/>
    <p:sldId id="421" r:id="rId14"/>
    <p:sldId id="423" r:id="rId15"/>
    <p:sldId id="258" r:id="rId16"/>
    <p:sldId id="422" r:id="rId17"/>
    <p:sldId id="425" r:id="rId18"/>
    <p:sldId id="424" r:id="rId19"/>
    <p:sldId id="266" r:id="rId20"/>
    <p:sldId id="416" r:id="rId21"/>
    <p:sldId id="428" r:id="rId22"/>
    <p:sldId id="412" r:id="rId23"/>
    <p:sldId id="427" r:id="rId24"/>
    <p:sldId id="417" r:id="rId25"/>
    <p:sldId id="426" r:id="rId26"/>
    <p:sldId id="419" r:id="rId27"/>
    <p:sldId id="434" r:id="rId28"/>
    <p:sldId id="274" r:id="rId29"/>
    <p:sldId id="273" r:id="rId30"/>
    <p:sldId id="433" r:id="rId31"/>
    <p:sldId id="414" r:id="rId32"/>
    <p:sldId id="415" r:id="rId33"/>
    <p:sldId id="429" r:id="rId34"/>
    <p:sldId id="430" r:id="rId35"/>
    <p:sldId id="404" r:id="rId36"/>
    <p:sldId id="418" r:id="rId37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pos="288">
          <p15:clr>
            <a:srgbClr val="A4A3A4"/>
          </p15:clr>
        </p15:guide>
        <p15:guide id="6" pos="1056">
          <p15:clr>
            <a:srgbClr val="A4A3A4"/>
          </p15:clr>
        </p15:guide>
        <p15:guide id="7" pos="393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7" roundtripDataSignature="AMtx7mhIpIYLHJ2CmJxJvHcdK7w8WNJF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3C7E"/>
    <a:srgbClr val="A8507A"/>
    <a:srgbClr val="E58A2F"/>
    <a:srgbClr val="FFF200"/>
    <a:srgbClr val="1C224D"/>
    <a:srgbClr val="0E5F93"/>
    <a:srgbClr val="1F8787"/>
    <a:srgbClr val="00A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066"/>
    <p:restoredTop sz="94150"/>
  </p:normalViewPr>
  <p:slideViewPr>
    <p:cSldViewPr snapToGrid="0">
      <p:cViewPr varScale="1">
        <p:scale>
          <a:sx n="68" d="100"/>
          <a:sy n="68" d="100"/>
        </p:scale>
        <p:origin x="366" y="72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77" Type="http://customschemas.google.com/relationships/presentationmetadata" Target="metadata"/><Relationship Id="rId8" Type="http://schemas.openxmlformats.org/officeDocument/2006/relationships/slide" Target="slides/slide5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rgbClr val="B13C7E"/>
                </a:solidFill>
              </a:rPr>
              <a:t>Carbon</a:t>
            </a:r>
            <a:r>
              <a:rPr lang="en-US" b="1" baseline="0" dirty="0">
                <a:solidFill>
                  <a:srgbClr val="B13C7E"/>
                </a:solidFill>
              </a:rPr>
              <a:t> footprint for 1 week experiment @ ESRF</a:t>
            </a:r>
            <a:endParaRPr lang="en-GB" b="1" dirty="0">
              <a:solidFill>
                <a:srgbClr val="B13C7E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5530729189261833E-2"/>
          <c:y val="0.11975399115686568"/>
          <c:w val="0.91497367125984252"/>
          <c:h val="0.77869188123204469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13C7E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Travel</c:v>
                </c:pt>
                <c:pt idx="1">
                  <c:v>Facility</c:v>
                </c:pt>
                <c:pt idx="2">
                  <c:v>Disk</c:v>
                </c:pt>
                <c:pt idx="3">
                  <c:v>Processing</c:v>
                </c:pt>
                <c:pt idx="4">
                  <c:v>Cloud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1170</c:v>
                </c:pt>
                <c:pt idx="1">
                  <c:v>2056</c:v>
                </c:pt>
                <c:pt idx="2">
                  <c:v>1.8</c:v>
                </c:pt>
                <c:pt idx="3">
                  <c:v>12.6</c:v>
                </c:pt>
                <c:pt idx="4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A2-44A7-A2AD-43B9907FB2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Travel</c:v>
                </c:pt>
                <c:pt idx="1">
                  <c:v>Facility</c:v>
                </c:pt>
                <c:pt idx="2">
                  <c:v>Disk</c:v>
                </c:pt>
                <c:pt idx="3">
                  <c:v>Processing</c:v>
                </c:pt>
                <c:pt idx="4">
                  <c:v>Cloud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AFA2-44A7-A2AD-43B9907FB2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Travel</c:v>
                </c:pt>
                <c:pt idx="1">
                  <c:v>Facility</c:v>
                </c:pt>
                <c:pt idx="2">
                  <c:v>Disk</c:v>
                </c:pt>
                <c:pt idx="3">
                  <c:v>Processing</c:v>
                </c:pt>
                <c:pt idx="4">
                  <c:v>Cloud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AFA2-44A7-A2AD-43B9907FB2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1240567375"/>
        <c:axId val="1290167247"/>
        <c:axId val="0"/>
      </c:bar3DChart>
      <c:catAx>
        <c:axId val="1240567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0167247"/>
        <c:crosses val="autoZero"/>
        <c:auto val="1"/>
        <c:lblAlgn val="ctr"/>
        <c:lblOffset val="100"/>
        <c:noMultiLvlLbl val="0"/>
      </c:catAx>
      <c:valAx>
        <c:axId val="1290167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05673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2626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815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5f5dcf45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5f5dcf45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9358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3273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13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13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1134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7338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1470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6530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35519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9172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827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6357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5423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14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p15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4489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0328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828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515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72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341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lvl="0" indent="-488950" algn="l" rtl="0"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AutoNum type="arabicPeriod"/>
            </a:pPr>
            <a:r>
              <a:rPr lang="fr-FR" sz="800" dirty="0">
                <a:solidFill>
                  <a:srgbClr val="4C4D4F"/>
                </a:solidFill>
              </a:rPr>
              <a:t>Politique de données FAIR et </a:t>
            </a:r>
            <a:r>
              <a:rPr lang="fr-FR" sz="800" dirty="0" err="1">
                <a:solidFill>
                  <a:srgbClr val="4C4D4F"/>
                </a:solidFill>
              </a:rPr>
              <a:t>PGDs</a:t>
            </a:r>
            <a:r>
              <a:rPr lang="fr-FR" sz="800" dirty="0">
                <a:solidFill>
                  <a:srgbClr val="4C4D4F"/>
                </a:solidFill>
              </a:rPr>
              <a:t> </a:t>
            </a:r>
          </a:p>
          <a:p>
            <a:pPr marL="533400" lvl="0" indent="-488950" algn="l" rtl="0"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AutoNum type="arabicPeriod"/>
            </a:pPr>
            <a:r>
              <a:rPr lang="fr-FR" sz="800" dirty="0">
                <a:solidFill>
                  <a:srgbClr val="4C4D4F"/>
                </a:solidFill>
              </a:rPr>
              <a:t>Évaluation FAIR et cadre commun de génération de </a:t>
            </a:r>
            <a:r>
              <a:rPr lang="fr-FR" sz="800" dirty="0" err="1">
                <a:solidFill>
                  <a:srgbClr val="4C4D4F"/>
                </a:solidFill>
              </a:rPr>
              <a:t>PIDs</a:t>
            </a:r>
            <a:endParaRPr lang="fr-FR" sz="800" dirty="0">
              <a:solidFill>
                <a:srgbClr val="4C4D4F"/>
              </a:solidFill>
            </a:endParaRPr>
          </a:p>
          <a:p>
            <a:pPr marL="533400" lvl="0" indent="-488950" algn="l" rtl="0"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AutoNum type="arabicPeriod"/>
            </a:pPr>
            <a:r>
              <a:rPr lang="fr-FR" sz="800" b="1" dirty="0">
                <a:solidFill>
                  <a:schemeClr val="accent3">
                    <a:lumMod val="75000"/>
                  </a:schemeClr>
                </a:solidFill>
              </a:rPr>
              <a:t>Métadonnées standardisées (Nexus/HDF5, ontologies </a:t>
            </a:r>
            <a:r>
              <a:rPr lang="fr-FR" sz="800" b="1" dirty="0" err="1">
                <a:solidFill>
                  <a:schemeClr val="accent3">
                    <a:lumMod val="75000"/>
                  </a:schemeClr>
                </a:solidFill>
              </a:rPr>
              <a:t>PaN</a:t>
            </a:r>
            <a:r>
              <a:rPr lang="fr-FR" sz="8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marL="533400" lvl="0" indent="-488950" algn="l" rtl="0"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AutoNum type="arabicPeriod"/>
            </a:pPr>
            <a:r>
              <a:rPr lang="fr-FR" sz="800" dirty="0">
                <a:solidFill>
                  <a:srgbClr val="4C4D4F"/>
                </a:solidFill>
              </a:rPr>
              <a:t>API de recherche fédérée pour les catalogues de données du </a:t>
            </a:r>
            <a:r>
              <a:rPr lang="fr-FR" sz="800" dirty="0" err="1">
                <a:solidFill>
                  <a:srgbClr val="4C4D4F"/>
                </a:solidFill>
              </a:rPr>
              <a:t>PaN</a:t>
            </a:r>
            <a:endParaRPr lang="fr-FR" sz="800" dirty="0">
              <a:solidFill>
                <a:srgbClr val="4C4D4F"/>
              </a:solidFill>
            </a:endParaRPr>
          </a:p>
          <a:p>
            <a:pPr marL="533400" lvl="0" indent="-488950" algn="l" rtl="0"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AutoNum type="arabicPeriod"/>
            </a:pPr>
            <a:r>
              <a:rPr lang="fr-FR" sz="800" dirty="0">
                <a:solidFill>
                  <a:srgbClr val="4C4D4F"/>
                </a:solidFill>
              </a:rPr>
              <a:t>Portail Open Data pour la recherche et le téléchargement de données</a:t>
            </a:r>
          </a:p>
          <a:p>
            <a:pPr marL="533400" indent="-488950"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fr-FR" sz="800" dirty="0">
                <a:solidFill>
                  <a:srgbClr val="4C4D4F"/>
                </a:solidFill>
              </a:rPr>
              <a:t>AAI : </a:t>
            </a:r>
            <a:r>
              <a:rPr lang="fr-FR" sz="800" dirty="0" err="1">
                <a:solidFill>
                  <a:srgbClr val="4C4D4F"/>
                </a:solidFill>
              </a:rPr>
              <a:t>UmbrellaId</a:t>
            </a:r>
            <a:r>
              <a:rPr lang="fr-FR" sz="800" dirty="0">
                <a:solidFill>
                  <a:srgbClr val="4C4D4F"/>
                </a:solidFill>
              </a:rPr>
              <a:t> </a:t>
            </a:r>
            <a:r>
              <a:rPr lang="fr-FR" sz="800" dirty="0">
                <a:solidFill>
                  <a:srgbClr val="4C4D4F"/>
                </a:solidFill>
                <a:sym typeface="Wingdings" panose="05000000000000000000" pitchFamily="2" charset="2"/>
              </a:rPr>
              <a:t> </a:t>
            </a:r>
            <a:r>
              <a:rPr lang="en-US" sz="800" dirty="0" err="1">
                <a:solidFill>
                  <a:srgbClr val="4C4D4F"/>
                </a:solidFill>
              </a:rPr>
              <a:t>eduTeams</a:t>
            </a:r>
            <a:r>
              <a:rPr lang="en-US" sz="800" dirty="0">
                <a:solidFill>
                  <a:srgbClr val="4C4D4F"/>
                </a:solidFill>
              </a:rPr>
              <a:t> [GEANT service]</a:t>
            </a:r>
            <a:endParaRPr lang="fr-FR" sz="800" dirty="0">
              <a:solidFill>
                <a:srgbClr val="4C4D4F"/>
              </a:solidFill>
            </a:endParaRPr>
          </a:p>
          <a:p>
            <a:pPr marL="533400" lvl="0" indent="-488950" algn="l" rtl="0"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AutoNum type="arabicPeriod"/>
            </a:pPr>
            <a:r>
              <a:rPr lang="fr-FR" sz="800" dirty="0">
                <a:solidFill>
                  <a:srgbClr val="4C4D4F"/>
                </a:solidFill>
              </a:rPr>
              <a:t>notebooks </a:t>
            </a:r>
            <a:r>
              <a:rPr lang="fr-FR" sz="800" dirty="0" err="1">
                <a:solidFill>
                  <a:srgbClr val="4C4D4F"/>
                </a:solidFill>
              </a:rPr>
              <a:t>Jupyter</a:t>
            </a:r>
            <a:r>
              <a:rPr lang="fr-FR" sz="800" dirty="0">
                <a:solidFill>
                  <a:srgbClr val="4C4D4F"/>
                </a:solidFill>
              </a:rPr>
              <a:t> et visualisation des fichiers HDF5/</a:t>
            </a:r>
            <a:r>
              <a:rPr lang="fr-FR" sz="800" dirty="0" err="1">
                <a:solidFill>
                  <a:srgbClr val="4C4D4F"/>
                </a:solidFill>
              </a:rPr>
              <a:t>NeXus</a:t>
            </a:r>
            <a:endParaRPr lang="fr-FR" sz="800" dirty="0">
              <a:solidFill>
                <a:srgbClr val="4C4D4F"/>
              </a:solidFill>
            </a:endParaRPr>
          </a:p>
          <a:p>
            <a:pPr marL="533400" indent="-488950"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fr-FR" sz="800" b="1" dirty="0">
                <a:solidFill>
                  <a:schemeClr val="accent3">
                    <a:lumMod val="75000"/>
                  </a:schemeClr>
                </a:solidFill>
              </a:rPr>
              <a:t>Plateforme VISA d’analyse à distance </a:t>
            </a:r>
            <a:r>
              <a:rPr lang="fr-FR" sz="800" dirty="0">
                <a:solidFill>
                  <a:schemeClr val="tx1"/>
                </a:solidFill>
              </a:rPr>
              <a:t>+ pipelines d'analyse de données</a:t>
            </a:r>
          </a:p>
          <a:p>
            <a:pPr marL="533400" lvl="0" indent="-488950" algn="l" rtl="0"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AutoNum type="arabicPeriod"/>
            </a:pPr>
            <a:r>
              <a:rPr lang="fr-FR" sz="800" dirty="0">
                <a:solidFill>
                  <a:schemeClr val="tx1"/>
                </a:solidFill>
              </a:rPr>
              <a:t>Logiciel pour la simulation de données expérimentales (SIMEX)</a:t>
            </a:r>
          </a:p>
          <a:p>
            <a:pPr marL="533400" lvl="0" indent="-488950"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fr-FR" sz="800" b="1" dirty="0">
                <a:solidFill>
                  <a:schemeClr val="accent3">
                    <a:lumMod val="75000"/>
                  </a:schemeClr>
                </a:solidFill>
              </a:rPr>
              <a:t>Plateforme PaN-training.eu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" dirty="0"/>
          </a:p>
        </p:txBody>
      </p:sp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9986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st-LastSlide">
  <p:cSld name="1st-Last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>
            <a:spLocks noGrp="1"/>
          </p:cNvSpPr>
          <p:nvPr>
            <p:ph type="ctrTitle"/>
          </p:nvPr>
        </p:nvSpPr>
        <p:spPr>
          <a:xfrm>
            <a:off x="1487487" y="3192651"/>
            <a:ext cx="697170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E4F"/>
              </a:buClr>
              <a:buSzPts val="3500"/>
              <a:buFont typeface="Calibri"/>
              <a:buNone/>
              <a:defRPr sz="3500" b="1" i="0" u="none" strike="noStrike" cap="none">
                <a:solidFill>
                  <a:srgbClr val="4A4E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subTitle" idx="1"/>
          </p:nvPr>
        </p:nvSpPr>
        <p:spPr>
          <a:xfrm>
            <a:off x="1487488" y="4581128"/>
            <a:ext cx="697170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A4E4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A4E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11190800" y="6340475"/>
            <a:ext cx="92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64A1-8524-0343-96E0-1917E496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FA203-7EE6-CA41-807C-F85351C634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53CA1-A262-D24E-BC9B-9F814A5CE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660FF-4C4A-1A4E-A949-1D9CA9E3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F2250-FEE5-984E-A025-C7F5180A2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9A63E-A36A-5F43-B0BE-B1E31035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34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2CB0-5488-DB4E-8449-11DD8507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83A66-627C-4C44-8C16-616C234E2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1AB5B-0FF6-2848-B802-3101D914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A9D30-3900-8941-8982-0AB2B401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54586-B409-174C-AA3C-4F3179C8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23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01909-D712-864B-8115-7A0FAD1A37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2429B-9D2C-A54F-9E11-339113DC3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1D7AD-98E1-204C-9B5A-A29C9E116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03EED-1BC9-534E-A2C3-61FD0BCE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4BEC6-C7CB-1B4C-92D5-4DA58B37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35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C4D4F"/>
              </a:buClr>
              <a:buSzPts val="2400"/>
              <a:buNone/>
              <a:defRPr sz="2400" b="1" i="0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2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43434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Titre et contenu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4400"/>
              <a:buFont typeface="Calibri"/>
              <a:buNone/>
              <a:defRPr sz="4400" b="1">
                <a:solidFill>
                  <a:srgbClr val="201B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557560" y="6356520"/>
            <a:ext cx="611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0" y="6208920"/>
            <a:ext cx="7718760" cy="35640"/>
          </a:xfrm>
          <a:prstGeom prst="rect">
            <a:avLst/>
          </a:prstGeom>
          <a:gradFill>
            <a:gsLst>
              <a:gs pos="0">
                <a:srgbClr val="201B50"/>
              </a:gs>
              <a:gs pos="100000">
                <a:srgbClr val="F6F8F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838080" y="6316920"/>
            <a:ext cx="7050960" cy="61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ExPaNDS project has received funding from the </a:t>
            </a:r>
            <a:r>
              <a:rPr lang="en-GB" sz="8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857641.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PaNOSC project has received funding from the </a:t>
            </a:r>
            <a:r>
              <a:rPr lang="en-GB" sz="8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823852.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l="1313" t="5796" r="68972" b="7818"/>
          <a:stretch/>
        </p:blipFill>
        <p:spPr>
          <a:xfrm>
            <a:off x="169920" y="6333120"/>
            <a:ext cx="667800" cy="44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760" y="6208920"/>
            <a:ext cx="1692000" cy="64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21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0980400" y="6378000"/>
            <a:ext cx="731600" cy="48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de" smtClean="0"/>
              <a:pPr algn="r"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89238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71333-218D-8748-90B1-7FCCEBE9E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CE65-A34D-1F40-8836-34BA37F79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FED6-9730-0D4A-B455-57AFF38D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A97C1-9F07-6848-AA70-D8E1AE14B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3BA86-A336-6C43-A678-912F9AC0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8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9A82-E7A3-7E46-8159-004DBDA9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5A01B-AE45-9147-ABC5-3D9ADD91B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25C5A-BCF8-6040-8B50-3145A07B6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5C9E0-4160-5B40-9351-0A1099CA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DA286-E1BA-6540-8D0F-E6ADCD7A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DCDB-ACFA-CA42-A1FE-164251E81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544D3-C18C-324D-AA9D-41CDBBB51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79AA8-4747-D847-9A13-E91B2949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6C79D-E72E-2D4F-9048-C958148AF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CB086-7615-2C41-AD23-38EE0EFD3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7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7C9A4-CCFC-024B-836F-116294EB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BB10-4DD2-A14A-AE73-A54424442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EF508-2DD2-784A-B109-EE5C3B1D6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7C252-F8DB-9D43-AC7D-AF0F2F894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ACAC4-6888-534F-B233-CCABED0ED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2070C-AC2F-1443-9FBD-A6458CEE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3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0C59-22F4-DB45-B0CC-E14D7DDD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D445A-CD28-DF49-8EB7-5DB43F62D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F6BA4-022E-5242-9827-8A22D28F47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50263-40B6-BC47-97B6-3E873A838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38D24-81BC-9940-8509-75A498028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B14A4B-8D34-DC41-867B-EF4B85F6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696F10-3920-B346-9643-648F2E9F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28A6C-48C3-4C43-83E1-EAF6948A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9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3D6A-3187-6E4A-B662-4491E020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0D06A1-BAC9-AE4F-B7BD-8315AC1B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BC218-B127-0042-B4E4-A055F372E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4AE9A-07D1-4B44-9C44-A6E29619A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54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47D92-13E3-164D-BCC3-C94F0A72A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C65D2-FC27-694D-AA80-4B0F1F9A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C3FA0-227B-C54E-9B3E-823B39DA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2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6051-2D02-CC49-8669-848D4397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A7CDA-3475-DA45-9A57-0F6CBA793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84497-96E6-E148-9669-A9818B1F6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0C7C6-3144-7749-92C7-49777DF3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FC569-3D0D-D941-B88F-21D4B697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D42DE-AD4E-3D40-A46B-EEAF8744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4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jpg"/><Relationship Id="rId5" Type="http://schemas.openxmlformats.org/officeDocument/2006/relationships/image" Target="../media/image7.jp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7"/>
          <p:cNvPicPr preferRelativeResize="0"/>
          <p:nvPr/>
        </p:nvPicPr>
        <p:blipFill rotWithShape="1">
          <a:blip r:embed="rId3">
            <a:alphaModFix/>
          </a:blip>
          <a:srcRect t="32450"/>
          <a:stretch/>
        </p:blipFill>
        <p:spPr>
          <a:xfrm>
            <a:off x="0" y="6246000"/>
            <a:ext cx="12192000" cy="6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5"/>
            <a:ext cx="12192000" cy="258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7"/>
          <p:cNvPicPr preferRelativeResize="0"/>
          <p:nvPr/>
        </p:nvPicPr>
        <p:blipFill rotWithShape="1">
          <a:blip r:embed="rId5">
            <a:alphaModFix/>
          </a:blip>
          <a:srcRect l="1313" t="5796" r="68972" b="7819"/>
          <a:stretch/>
        </p:blipFill>
        <p:spPr>
          <a:xfrm>
            <a:off x="170280" y="6333120"/>
            <a:ext cx="667800" cy="44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5520" y="6324120"/>
            <a:ext cx="6874560" cy="4582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11190800" y="6340475"/>
            <a:ext cx="92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5526" y="476751"/>
            <a:ext cx="3438882" cy="1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8523" y="810586"/>
            <a:ext cx="3612274" cy="12732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BCAB03-BE13-AF42-B19F-C11C0A59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1BC9B-7E1D-CF4F-9F9C-1F8091CF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238C7-E049-654D-960D-4B6A814B7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BE98F-818B-CB4A-9C5D-0B124D83A6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1128E-22FD-534C-861D-F1526FFC9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0339B-6FA2-6D42-9748-08FFC866F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6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434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43434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4343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434342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43434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3434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43434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2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43434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2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43434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Google Shape;24;p29" descr="PaNOSC-ExPaNDSlogos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36360" y="5878024"/>
            <a:ext cx="2602718" cy="93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9"/>
          <p:cNvPicPr preferRelativeResize="0"/>
          <p:nvPr/>
        </p:nvPicPr>
        <p:blipFill rotWithShape="1">
          <a:blip r:embed="rId6">
            <a:alphaModFix/>
          </a:blip>
          <a:srcRect l="1313" t="5796" r="68972" b="7819"/>
          <a:stretch/>
        </p:blipFill>
        <p:spPr>
          <a:xfrm>
            <a:off x="170280" y="6333120"/>
            <a:ext cx="667800" cy="44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5520" y="6324120"/>
            <a:ext cx="6874560" cy="4582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9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64" r:id="rId2"/>
    <p:sldLayoutId id="2147483665" r:id="rId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datacommon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fund.nih.gov/commons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s://openfuture.eu/publication/public-data-common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ommons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atasetsearch.research.google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ortal.gdc.cancer.gov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isabellewegmannhachette_science-3d-visualisation-activity-6975790784402837504-ym8z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hyperlink" Target="https://sciencebusiness.net/news/energy-crisis-starting-hit-europes-big-science-lab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rte-france.com/eco2mix/les-emissions-de-co2-par-kwh-produit-en-franc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5.svg"/><Relationship Id="rId18" Type="http://schemas.openxmlformats.org/officeDocument/2006/relationships/image" Target="../media/image60.svg"/><Relationship Id="rId3" Type="http://schemas.openxmlformats.org/officeDocument/2006/relationships/image" Target="../media/image35.png"/><Relationship Id="rId7" Type="http://schemas.openxmlformats.org/officeDocument/2006/relationships/hyperlink" Target="http://blogs.nature.com/scientificdata/2013/07/23/scientific-data-to-complement-and-promote-public-data-repositories/" TargetMode="External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indico.psi.ch/event/12738/contributions/38937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data.panosc.eu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panosc.eu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expands-eu" TargetMode="External"/><Relationship Id="rId5" Type="http://schemas.openxmlformats.org/officeDocument/2006/relationships/hyperlink" Target="https://github.com/panosc-eu" TargetMode="External"/><Relationship Id="rId4" Type="http://schemas.openxmlformats.org/officeDocument/2006/relationships/hyperlink" Target="https://expands.eu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psi.ch/event/12738/contributions/38937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osc.eu/" TargetMode="External"/><Relationship Id="rId2" Type="http://schemas.openxmlformats.org/officeDocument/2006/relationships/hyperlink" Target="https://expands.eu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ata.panosc.eu/" TargetMode="External"/><Relationship Id="rId4" Type="http://schemas.openxmlformats.org/officeDocument/2006/relationships/hyperlink" Target="https://eosc.eu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te-france.com/eco2mix/les-emissions-de-co2-par-kwh-produit-en-france" TargetMode="External"/><Relationship Id="rId3" Type="http://schemas.openxmlformats.org/officeDocument/2006/relationships/hyperlink" Target="https://sciencebusiness.net/news/energy-crisis-starting-hit-europes-big-science-labs" TargetMode="External"/><Relationship Id="rId7" Type="http://schemas.openxmlformats.org/officeDocument/2006/relationships/hyperlink" Target="https://datastorage-na.fujifilm.com/reducing-carbon-emissions-through-the-data-tape-ecosyste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medium.com/stanford-magazine/carbon-and-the-cloud-d6f481b79dfe" TargetMode="External"/><Relationship Id="rId5" Type="http://schemas.openxmlformats.org/officeDocument/2006/relationships/hyperlink" Target="https://www.buildcomputers.net/power-consumption-of-pc-components.html" TargetMode="External"/><Relationship Id="rId4" Type="http://schemas.openxmlformats.org/officeDocument/2006/relationships/hyperlink" Target="https://calculator.carbonfootprint.com/calculator.aspx?tab=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>
            <a:spLocks noGrp="1"/>
          </p:cNvSpPr>
          <p:nvPr>
            <p:ph type="ctrTitle"/>
          </p:nvPr>
        </p:nvSpPr>
        <p:spPr>
          <a:xfrm>
            <a:off x="560799" y="3242972"/>
            <a:ext cx="10639500" cy="79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E4F"/>
              </a:buClr>
              <a:buSzPts val="3500"/>
              <a:buFont typeface="Calibri"/>
              <a:buNone/>
            </a:pPr>
            <a:r>
              <a:rPr lang="en-US" sz="4800" dirty="0">
                <a:solidFill>
                  <a:srgbClr val="A8507A"/>
                </a:solidFill>
              </a:rPr>
              <a:t>Building a </a:t>
            </a:r>
            <a:r>
              <a:rPr lang="en-US" sz="4800" dirty="0" err="1">
                <a:solidFill>
                  <a:srgbClr val="A8507A"/>
                </a:solidFill>
              </a:rPr>
              <a:t>PaN</a:t>
            </a:r>
            <a:r>
              <a:rPr lang="en-US" sz="4800" dirty="0">
                <a:solidFill>
                  <a:srgbClr val="A8507A"/>
                </a:solidFill>
              </a:rPr>
              <a:t> Data Commons on the PaNOSC and </a:t>
            </a:r>
            <a:r>
              <a:rPr lang="en-US" sz="4800" dirty="0" err="1">
                <a:solidFill>
                  <a:srgbClr val="A8507A"/>
                </a:solidFill>
              </a:rPr>
              <a:t>ExPaNDS</a:t>
            </a:r>
            <a:r>
              <a:rPr lang="en-US" sz="4800" dirty="0">
                <a:solidFill>
                  <a:srgbClr val="A8507A"/>
                </a:solidFill>
              </a:rPr>
              <a:t> outcomes</a:t>
            </a:r>
            <a:endParaRPr lang="en-US" sz="4800" dirty="0">
              <a:solidFill>
                <a:srgbClr val="A850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 txBox="1">
            <a:spLocks noGrp="1"/>
          </p:cNvSpPr>
          <p:nvPr>
            <p:ph type="subTitle" idx="1"/>
          </p:nvPr>
        </p:nvSpPr>
        <p:spPr>
          <a:xfrm>
            <a:off x="991701" y="2446046"/>
            <a:ext cx="10878516" cy="79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400"/>
              <a:buNone/>
            </a:pPr>
            <a:r>
              <a:rPr lang="en-US" sz="4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NOBUGS 2022</a:t>
            </a:r>
            <a:endParaRPr sz="4400" b="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4" name="Google Shape;37;p1">
            <a:extLst>
              <a:ext uri="{FF2B5EF4-FFF2-40B4-BE49-F238E27FC236}">
                <a16:creationId xmlns:a16="http://schemas.microsoft.com/office/drawing/2014/main" id="{2D2F6E00-B9D1-8E45-9483-608DD134AA5D}"/>
              </a:ext>
            </a:extLst>
          </p:cNvPr>
          <p:cNvSpPr txBox="1">
            <a:spLocks/>
          </p:cNvSpPr>
          <p:nvPr/>
        </p:nvSpPr>
        <p:spPr>
          <a:xfrm>
            <a:off x="560799" y="4820777"/>
            <a:ext cx="11119572" cy="13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4A4E4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4A4E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>
              <a:spcBef>
                <a:spcPts val="590"/>
              </a:spcBef>
              <a:buClr>
                <a:srgbClr val="4C4D4F"/>
              </a:buClr>
            </a:pPr>
            <a:r>
              <a:rPr lang="en-US" sz="2200" dirty="0">
                <a:solidFill>
                  <a:srgbClr val="4C4D4F"/>
                </a:solidFill>
              </a:rPr>
              <a:t>Andy </a:t>
            </a:r>
            <a:r>
              <a:rPr lang="en-US" sz="2200" dirty="0" err="1">
                <a:solidFill>
                  <a:srgbClr val="4C4D4F"/>
                </a:solidFill>
              </a:rPr>
              <a:t>Götz</a:t>
            </a:r>
            <a:r>
              <a:rPr lang="en-US" sz="2200" dirty="0">
                <a:solidFill>
                  <a:srgbClr val="4C4D4F"/>
                </a:solidFill>
              </a:rPr>
              <a:t> </a:t>
            </a:r>
            <a:r>
              <a:rPr lang="en-US" sz="2200" b="0" dirty="0">
                <a:solidFill>
                  <a:srgbClr val="4C4D4F"/>
                </a:solidFill>
              </a:rPr>
              <a:t>(ESRF + PaNOSC coordinator)  + </a:t>
            </a:r>
            <a:r>
              <a:rPr lang="en-US" sz="2200" dirty="0">
                <a:solidFill>
                  <a:srgbClr val="4C4D4F"/>
                </a:solidFill>
              </a:rPr>
              <a:t>Patrick Fuhrma</a:t>
            </a:r>
            <a:r>
              <a:rPr lang="en-US" sz="2200" b="0" dirty="0">
                <a:solidFill>
                  <a:srgbClr val="4C4D4F"/>
                </a:solidFill>
              </a:rPr>
              <a:t>n (DESY + </a:t>
            </a:r>
            <a:r>
              <a:rPr lang="en-US" sz="2200" b="0" dirty="0" err="1">
                <a:solidFill>
                  <a:srgbClr val="4C4D4F"/>
                </a:solidFill>
              </a:rPr>
              <a:t>ExPaNDS</a:t>
            </a:r>
            <a:r>
              <a:rPr lang="en-US" sz="2200" b="0" dirty="0">
                <a:solidFill>
                  <a:srgbClr val="4C4D4F"/>
                </a:solidFill>
              </a:rPr>
              <a:t> coordinator)</a:t>
            </a:r>
          </a:p>
          <a:p>
            <a:pPr algn="ctr">
              <a:spcBef>
                <a:spcPts val="590"/>
              </a:spcBef>
              <a:buClr>
                <a:srgbClr val="4C4D4F"/>
              </a:buClr>
            </a:pPr>
            <a:r>
              <a:rPr lang="en-US" sz="2200" b="0" dirty="0">
                <a:solidFill>
                  <a:srgbClr val="4C4D4F"/>
                </a:solidFill>
              </a:rPr>
              <a:t>on behalf of and </a:t>
            </a:r>
            <a:r>
              <a:rPr lang="en-US" sz="2000" b="0" dirty="0">
                <a:solidFill>
                  <a:srgbClr val="4C4D4F"/>
                </a:solidFill>
              </a:rPr>
              <a:t>with contributions by </a:t>
            </a:r>
          </a:p>
          <a:p>
            <a:pPr algn="ctr">
              <a:spcBef>
                <a:spcPts val="590"/>
              </a:spcBef>
              <a:buClr>
                <a:srgbClr val="4C4D4F"/>
              </a:buClr>
            </a:pPr>
            <a:r>
              <a:rPr lang="en-US" sz="2000" dirty="0">
                <a:solidFill>
                  <a:srgbClr val="4C4D4F"/>
                </a:solidFill>
              </a:rPr>
              <a:t>PaNOSC + </a:t>
            </a:r>
            <a:r>
              <a:rPr lang="en-US" sz="2000" dirty="0" err="1">
                <a:solidFill>
                  <a:srgbClr val="4C4D4F"/>
                </a:solidFill>
              </a:rPr>
              <a:t>ExPaNDS</a:t>
            </a:r>
            <a:r>
              <a:rPr lang="en-US" sz="2000" dirty="0">
                <a:solidFill>
                  <a:srgbClr val="4C4D4F"/>
                </a:solidFill>
              </a:rPr>
              <a:t> WP2, WP3 + WP4, LEAPS WG3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137600" y="6302328"/>
            <a:ext cx="7515225" cy="554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 b="60111"/>
          <a:stretch/>
        </p:blipFill>
        <p:spPr>
          <a:xfrm>
            <a:off x="1758267" y="1758439"/>
            <a:ext cx="8837349" cy="41126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4;p5">
            <a:extLst>
              <a:ext uri="{FF2B5EF4-FFF2-40B4-BE49-F238E27FC236}">
                <a16:creationId xmlns:a16="http://schemas.microsoft.com/office/drawing/2014/main" id="{46EA8CFA-7174-4EC1-AE24-0432A92C268A}"/>
              </a:ext>
            </a:extLst>
          </p:cNvPr>
          <p:cNvSpPr txBox="1">
            <a:spLocks/>
          </p:cNvSpPr>
          <p:nvPr/>
        </p:nvSpPr>
        <p:spPr>
          <a:xfrm rot="20293724">
            <a:off x="1547189" y="2983994"/>
            <a:ext cx="9353938" cy="1893488"/>
          </a:xfrm>
          <a:prstGeom prst="rect">
            <a:avLst/>
          </a:prstGeom>
          <a:solidFill>
            <a:srgbClr val="A8507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</a:rPr>
              <a:t>Making a </a:t>
            </a:r>
            <a:r>
              <a:rPr lang="en-US" sz="4800" dirty="0" err="1">
                <a:solidFill>
                  <a:schemeClr val="tx1"/>
                </a:solidFill>
              </a:rPr>
              <a:t>PaN</a:t>
            </a:r>
            <a:r>
              <a:rPr lang="en-US" sz="4800" dirty="0">
                <a:solidFill>
                  <a:schemeClr val="tx1"/>
                </a:solidFill>
              </a:rPr>
              <a:t> Data Commons of FAIR Data from the </a:t>
            </a:r>
            <a:r>
              <a:rPr lang="en-US" sz="4800" dirty="0" err="1">
                <a:solidFill>
                  <a:schemeClr val="tx1"/>
                </a:solidFill>
              </a:rPr>
              <a:t>PaN</a:t>
            </a:r>
            <a:r>
              <a:rPr lang="en-US" sz="4800" dirty="0">
                <a:solidFill>
                  <a:schemeClr val="tx1"/>
                </a:solidFill>
              </a:rPr>
              <a:t> Community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8" name="Google Shape;84;p5">
            <a:extLst>
              <a:ext uri="{FF2B5EF4-FFF2-40B4-BE49-F238E27FC236}">
                <a16:creationId xmlns:a16="http://schemas.microsoft.com/office/drawing/2014/main" id="{B391AAC4-E321-4826-A342-4CD2F2A53246}"/>
              </a:ext>
            </a:extLst>
          </p:cNvPr>
          <p:cNvSpPr txBox="1">
            <a:spLocks/>
          </p:cNvSpPr>
          <p:nvPr/>
        </p:nvSpPr>
        <p:spPr>
          <a:xfrm>
            <a:off x="713516" y="313349"/>
            <a:ext cx="11021284" cy="75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rgbClr val="00B050"/>
                </a:solidFill>
              </a:rPr>
              <a:t>We now have one new Common </a:t>
            </a:r>
            <a:r>
              <a:rPr lang="en-US" sz="6000" dirty="0">
                <a:solidFill>
                  <a:srgbClr val="00B050"/>
                </a:solidFill>
              </a:rPr>
              <a:t>GOAL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585358" y="152425"/>
            <a:ext cx="11021284" cy="75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4800" dirty="0">
                <a:solidFill>
                  <a:srgbClr val="A8507A"/>
                </a:solidFill>
              </a:rPr>
              <a:t>What is a Data Commons</a:t>
            </a:r>
            <a:endParaRPr sz="6000" dirty="0">
              <a:solidFill>
                <a:srgbClr val="A8507A"/>
              </a:solidFill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137600" y="6302328"/>
            <a:ext cx="7515225" cy="554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AD540B-F2EA-40CD-919E-2606C325D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962025"/>
            <a:ext cx="104775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1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585358" y="152425"/>
            <a:ext cx="11021284" cy="75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4800" dirty="0">
                <a:solidFill>
                  <a:srgbClr val="A8507A"/>
                </a:solidFill>
              </a:rPr>
              <a:t>What is a Data Commons?</a:t>
            </a:r>
            <a:endParaRPr sz="6000" dirty="0">
              <a:solidFill>
                <a:srgbClr val="A8507A"/>
              </a:solidFill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137600" y="6302328"/>
            <a:ext cx="7515225" cy="554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F3B4E-9889-401C-9600-981929CE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3" y="1324859"/>
            <a:ext cx="7321978" cy="33401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16234C-4AA0-4FF5-802C-23353613DAC7}"/>
              </a:ext>
            </a:extLst>
          </p:cNvPr>
          <p:cNvSpPr/>
          <p:nvPr/>
        </p:nvSpPr>
        <p:spPr>
          <a:xfrm>
            <a:off x="374896" y="4834568"/>
            <a:ext cx="64924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linkClick r:id="rId4"/>
              </a:rPr>
              <a:t>https://openfuture.eu/publication/public-data-commons/</a:t>
            </a:r>
            <a:r>
              <a:rPr lang="en-GB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5A139-D6D4-4998-9F93-49ED847E1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96" y="5596673"/>
            <a:ext cx="10963104" cy="789815"/>
          </a:xfrm>
          <a:prstGeom prst="rect">
            <a:avLst/>
          </a:prstGeom>
        </p:spPr>
      </p:pic>
      <p:sp>
        <p:nvSpPr>
          <p:cNvPr id="9" name="Google Shape;84;p5">
            <a:extLst>
              <a:ext uri="{FF2B5EF4-FFF2-40B4-BE49-F238E27FC236}">
                <a16:creationId xmlns:a16="http://schemas.microsoft.com/office/drawing/2014/main" id="{DFA98459-FBEB-461F-BE04-9881896753B6}"/>
              </a:ext>
            </a:extLst>
          </p:cNvPr>
          <p:cNvSpPr txBox="1">
            <a:spLocks/>
          </p:cNvSpPr>
          <p:nvPr/>
        </p:nvSpPr>
        <p:spPr>
          <a:xfrm>
            <a:off x="7220148" y="1224153"/>
            <a:ext cx="4869046" cy="401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0" i="1" dirty="0">
                <a:solidFill>
                  <a:srgbClr val="A8507A"/>
                </a:solidFill>
              </a:rPr>
              <a:t>The overarching goal of the NIH Data Commons was to accelerate new biomedical discoveries by developing and testing a cloud-based platform where investigators could store, share, access, and interact with digital objects (data, software, etc.) generated from biomedical and behavioral research.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83CF45-0D73-43ED-91DF-A3F5CA8B89F6}"/>
              </a:ext>
            </a:extLst>
          </p:cNvPr>
          <p:cNvSpPr/>
          <p:nvPr/>
        </p:nvSpPr>
        <p:spPr>
          <a:xfrm>
            <a:off x="7508975" y="4834568"/>
            <a:ext cx="4581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linkClick r:id="rId6"/>
              </a:rPr>
              <a:t>https://commonfund.nih.gov/commons</a:t>
            </a:r>
            <a:r>
              <a:rPr lang="en-GB" sz="20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6EAFE-02A3-4757-A1DB-165173E5B4F8}"/>
              </a:ext>
            </a:extLst>
          </p:cNvPr>
          <p:cNvSpPr/>
          <p:nvPr/>
        </p:nvSpPr>
        <p:spPr>
          <a:xfrm>
            <a:off x="4508220" y="6488735"/>
            <a:ext cx="3142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hlinkClick r:id="rId7"/>
              </a:rPr>
              <a:t>https://datacommons.org/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231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308" y="180644"/>
            <a:ext cx="5258564" cy="29587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5"/>
          <p:cNvGrpSpPr/>
          <p:nvPr/>
        </p:nvGrpSpPr>
        <p:grpSpPr>
          <a:xfrm>
            <a:off x="7549354" y="3258255"/>
            <a:ext cx="3942105" cy="3291968"/>
            <a:chOff x="5395975" y="1117300"/>
            <a:chExt cx="3482426" cy="2908099"/>
          </a:xfrm>
        </p:grpSpPr>
        <p:pic>
          <p:nvPicPr>
            <p:cNvPr id="105" name="Google Shape;10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73098" y="1261620"/>
              <a:ext cx="2624714" cy="276378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22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6" name="Google Shape;10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0959" y="1117300"/>
              <a:ext cx="2021120" cy="148982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22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7" name="Google Shape;107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95975" y="2197202"/>
              <a:ext cx="2471091" cy="133161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22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08" name="Google Shape;10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86603" y="2451323"/>
              <a:ext cx="2091797" cy="125051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222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103" name="Google Shape;103;p15"/>
          <p:cNvSpPr txBox="1"/>
          <p:nvPr/>
        </p:nvSpPr>
        <p:spPr>
          <a:xfrm>
            <a:off x="205303" y="3001469"/>
            <a:ext cx="6706029" cy="2968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3200" b="1" dirty="0">
                <a:solidFill>
                  <a:srgbClr val="17A5F7"/>
                </a:solidFill>
                <a:latin typeface="Titillium Web"/>
                <a:ea typeface="Titillium Web"/>
                <a:cs typeface="Titillium Web"/>
                <a:sym typeface="Titillium Web"/>
              </a:rPr>
              <a:t>NOMAD: </a:t>
            </a:r>
            <a:r>
              <a:rPr lang="de" sz="3200" dirty="0">
                <a:solidFill>
                  <a:srgbClr val="17A5F7"/>
                </a:solidFill>
                <a:latin typeface="Titillium Web"/>
                <a:ea typeface="Titillium Web"/>
                <a:cs typeface="Titillium Web"/>
                <a:sym typeface="Titillium Web"/>
              </a:rPr>
              <a:t>Publishing research data</a:t>
            </a:r>
            <a:endParaRPr sz="3200" dirty="0">
              <a:solidFill>
                <a:srgbClr val="17A5F7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1333"/>
              </a:spcBef>
            </a:pPr>
            <a:r>
              <a:rPr lang="de" sz="1867" i="1" dirty="0">
                <a:latin typeface="Titillium Web"/>
                <a:ea typeface="Titillium Web"/>
                <a:cs typeface="Titillium Web"/>
                <a:sym typeface="Titillium Web"/>
              </a:rPr>
              <a:t>More than 12 million of simulations (22 billion quantities) from over 500 authors world-wide</a:t>
            </a:r>
            <a:endParaRPr sz="1867" i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359990" indent="-238526">
              <a:lnSpc>
                <a:spcPct val="115000"/>
              </a:lnSpc>
              <a:spcBef>
                <a:spcPts val="1333"/>
              </a:spcBef>
              <a:buSzPts val="1400"/>
              <a:buFont typeface="Titillium Web"/>
              <a:buChar char="➔"/>
            </a:pPr>
            <a:r>
              <a:rPr lang="de" sz="1867" dirty="0">
                <a:latin typeface="Titillium Web"/>
                <a:ea typeface="Titillium Web"/>
                <a:cs typeface="Titillium Web"/>
                <a:sym typeface="Titillium Web"/>
              </a:rPr>
              <a:t>Free publication and sharing data of data</a:t>
            </a:r>
            <a:endParaRPr sz="1867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359990" indent="-238526">
              <a:lnSpc>
                <a:spcPct val="115000"/>
              </a:lnSpc>
              <a:buSzPts val="1400"/>
              <a:buFont typeface="Titillium Web"/>
              <a:buChar char="➔"/>
            </a:pPr>
            <a:r>
              <a:rPr lang="de" sz="1867" dirty="0">
                <a:latin typeface="Titillium Web"/>
                <a:ea typeface="Titillium Web"/>
                <a:cs typeface="Titillium Web"/>
                <a:sym typeface="Titillium Web"/>
              </a:rPr>
              <a:t>Extracts </a:t>
            </a:r>
            <a:r>
              <a:rPr lang="de" sz="1867" b="1" dirty="0">
                <a:latin typeface="Titillium Web"/>
                <a:ea typeface="Titillium Web"/>
                <a:cs typeface="Titillium Web"/>
                <a:sym typeface="Titillium Web"/>
              </a:rPr>
              <a:t>rich metadata</a:t>
            </a:r>
            <a:r>
              <a:rPr lang="de" sz="1867" dirty="0">
                <a:latin typeface="Titillium Web"/>
                <a:ea typeface="Titillium Web"/>
                <a:cs typeface="Titillium Web"/>
                <a:sym typeface="Titillium Web"/>
              </a:rPr>
              <a:t> for more than </a:t>
            </a:r>
            <a:r>
              <a:rPr lang="de" sz="1867" b="1" dirty="0">
                <a:latin typeface="Titillium Web"/>
                <a:ea typeface="Titillium Web"/>
                <a:cs typeface="Titillium Web"/>
                <a:sym typeface="Titillium Web"/>
              </a:rPr>
              <a:t>50 codes</a:t>
            </a:r>
            <a:endParaRPr sz="1867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359990" indent="-238526">
              <a:lnSpc>
                <a:spcPct val="115000"/>
              </a:lnSpc>
              <a:buSzPts val="1400"/>
              <a:buFont typeface="Titillium Web"/>
              <a:buChar char="➔"/>
            </a:pPr>
            <a:r>
              <a:rPr lang="de" sz="1867" dirty="0">
                <a:latin typeface="Titillium Web"/>
                <a:ea typeface="Titillium Web"/>
                <a:cs typeface="Titillium Web"/>
                <a:sym typeface="Titillium Web"/>
              </a:rPr>
              <a:t>All data in a </a:t>
            </a:r>
            <a:r>
              <a:rPr lang="de" sz="1867" b="1" dirty="0">
                <a:latin typeface="Titillium Web"/>
                <a:ea typeface="Titillium Web"/>
                <a:cs typeface="Titillium Web"/>
                <a:sym typeface="Titillium Web"/>
              </a:rPr>
              <a:t>raw</a:t>
            </a:r>
            <a:r>
              <a:rPr lang="de" sz="1867" dirty="0">
                <a:latin typeface="Titillium Web"/>
                <a:ea typeface="Titillium Web"/>
                <a:cs typeface="Titillium Web"/>
                <a:sym typeface="Titillium Web"/>
              </a:rPr>
              <a:t> and a common </a:t>
            </a:r>
            <a:r>
              <a:rPr lang="de" sz="1867" b="1" dirty="0">
                <a:latin typeface="Titillium Web"/>
                <a:ea typeface="Titillium Web"/>
                <a:cs typeface="Titillium Web"/>
                <a:sym typeface="Titillium Web"/>
              </a:rPr>
              <a:t>machine readable</a:t>
            </a:r>
            <a:r>
              <a:rPr lang="de" sz="1867" dirty="0">
                <a:latin typeface="Titillium Web"/>
                <a:ea typeface="Titillium Web"/>
                <a:cs typeface="Titillium Web"/>
                <a:sym typeface="Titillium Web"/>
              </a:rPr>
              <a:t> from </a:t>
            </a:r>
            <a:endParaRPr sz="1867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359990" indent="-238526">
              <a:lnSpc>
                <a:spcPct val="115000"/>
              </a:lnSpc>
              <a:buSzPts val="1400"/>
              <a:buFont typeface="Titillium Web"/>
              <a:buChar char="➔"/>
            </a:pPr>
            <a:r>
              <a:rPr lang="de" sz="1867" dirty="0">
                <a:latin typeface="Titillium Web"/>
                <a:ea typeface="Titillium Web"/>
                <a:cs typeface="Titillium Web"/>
                <a:sym typeface="Titillium Web"/>
              </a:rPr>
              <a:t>Use integrated tools to </a:t>
            </a:r>
            <a:r>
              <a:rPr lang="de" sz="1867" b="1" dirty="0">
                <a:latin typeface="Titillium Web"/>
                <a:ea typeface="Titillium Web"/>
                <a:cs typeface="Titillium Web"/>
                <a:sym typeface="Titillium Web"/>
              </a:rPr>
              <a:t>explore</a:t>
            </a:r>
            <a:r>
              <a:rPr lang="de" sz="1867" dirty="0">
                <a:latin typeface="Titillium Web"/>
                <a:ea typeface="Titillium Web"/>
                <a:cs typeface="Titillium Web"/>
                <a:sym typeface="Titillium Web"/>
              </a:rPr>
              <a:t>, </a:t>
            </a:r>
            <a:r>
              <a:rPr lang="de" sz="1867" b="1" dirty="0">
                <a:latin typeface="Titillium Web"/>
                <a:ea typeface="Titillium Web"/>
                <a:cs typeface="Titillium Web"/>
                <a:sym typeface="Titillium Web"/>
              </a:rPr>
              <a:t>visualize</a:t>
            </a:r>
            <a:r>
              <a:rPr lang="de" sz="1867" dirty="0">
                <a:latin typeface="Titillium Web"/>
                <a:ea typeface="Titillium Web"/>
                <a:cs typeface="Titillium Web"/>
                <a:sym typeface="Titillium Web"/>
              </a:rPr>
              <a:t>, and </a:t>
            </a:r>
            <a:r>
              <a:rPr lang="de" sz="1867" b="1" dirty="0">
                <a:latin typeface="Titillium Web"/>
                <a:ea typeface="Titillium Web"/>
                <a:cs typeface="Titillium Web"/>
                <a:sym typeface="Titillium Web"/>
              </a:rPr>
              <a:t>analyze</a:t>
            </a:r>
            <a:endParaRPr sz="1867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6F8D9-7C15-46E5-A75B-09FA124460AE}"/>
              </a:ext>
            </a:extLst>
          </p:cNvPr>
          <p:cNvSpPr txBox="1"/>
          <p:nvPr/>
        </p:nvSpPr>
        <p:spPr>
          <a:xfrm>
            <a:off x="7596554" y="6550223"/>
            <a:ext cx="3041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courtesy of Markus </a:t>
            </a:r>
            <a:r>
              <a:rPr lang="en-US" dirty="0" err="1"/>
              <a:t>Scheidgen</a:t>
            </a:r>
            <a:endParaRPr lang="en-GB" dirty="0"/>
          </a:p>
        </p:txBody>
      </p:sp>
      <p:sp>
        <p:nvSpPr>
          <p:cNvPr id="11" name="Google Shape;84;p5">
            <a:extLst>
              <a:ext uri="{FF2B5EF4-FFF2-40B4-BE49-F238E27FC236}">
                <a16:creationId xmlns:a16="http://schemas.microsoft.com/office/drawing/2014/main" id="{E4E11686-35EE-4F58-800F-2C3AB46EBB30}"/>
              </a:ext>
            </a:extLst>
          </p:cNvPr>
          <p:cNvSpPr txBox="1">
            <a:spLocks/>
          </p:cNvSpPr>
          <p:nvPr/>
        </p:nvSpPr>
        <p:spPr>
          <a:xfrm rot="21269666">
            <a:off x="1105593" y="754662"/>
            <a:ext cx="4905447" cy="149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900"/>
            </a:pPr>
            <a:r>
              <a:rPr lang="en-US" sz="4800" b="1" dirty="0">
                <a:solidFill>
                  <a:srgbClr val="A8507A"/>
                </a:solidFill>
              </a:rPr>
              <a:t>Example of a Data Commons</a:t>
            </a:r>
            <a:endParaRPr lang="en-US" sz="6000" b="1" dirty="0">
              <a:solidFill>
                <a:srgbClr val="A8507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666300" y="355995"/>
            <a:ext cx="11021284" cy="75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4800" dirty="0">
                <a:solidFill>
                  <a:srgbClr val="A8507A"/>
                </a:solidFill>
              </a:rPr>
              <a:t>Google Data Commons</a:t>
            </a:r>
            <a:br>
              <a:rPr lang="en-US" sz="4800" dirty="0">
                <a:solidFill>
                  <a:srgbClr val="A8507A"/>
                </a:solidFill>
              </a:rPr>
            </a:br>
            <a:r>
              <a:rPr lang="en-US" sz="4800" dirty="0">
                <a:solidFill>
                  <a:srgbClr val="A8507A"/>
                </a:solidFill>
                <a:hlinkClick r:id="rId3"/>
              </a:rPr>
              <a:t>https://datacommons.org</a:t>
            </a:r>
            <a:r>
              <a:rPr lang="en-US" sz="4800" dirty="0">
                <a:solidFill>
                  <a:srgbClr val="A8507A"/>
                </a:solidFill>
              </a:rPr>
              <a:t> </a:t>
            </a:r>
            <a:endParaRPr sz="6000" dirty="0">
              <a:solidFill>
                <a:srgbClr val="A8507A"/>
              </a:solidFill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137600" y="6302328"/>
            <a:ext cx="7515225" cy="554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32901A-CE82-4597-9BC1-8F569B4BFA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" b="9338"/>
          <a:stretch/>
        </p:blipFill>
        <p:spPr>
          <a:xfrm>
            <a:off x="1361358" y="1688290"/>
            <a:ext cx="9631167" cy="501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79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137600" y="6302328"/>
            <a:ext cx="7515225" cy="554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14B56-16C7-4600-8DDE-D7B8F744C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" y="1754498"/>
            <a:ext cx="12192000" cy="52340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7C5EB5-303A-4703-8AF3-C1DB7D0DB176}"/>
              </a:ext>
            </a:extLst>
          </p:cNvPr>
          <p:cNvSpPr/>
          <p:nvPr/>
        </p:nvSpPr>
        <p:spPr>
          <a:xfrm>
            <a:off x="4544960" y="5994551"/>
            <a:ext cx="5165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A8507A"/>
                </a:solidFill>
                <a:hlinkClick r:id="rId4"/>
              </a:rPr>
              <a:t>https://datasetsearch.research.google.com/</a:t>
            </a:r>
            <a:r>
              <a:rPr lang="en-US" sz="2000" dirty="0">
                <a:solidFill>
                  <a:srgbClr val="A8507A"/>
                </a:solidFill>
              </a:rPr>
              <a:t> </a:t>
            </a:r>
            <a:endParaRPr lang="en-GB" sz="2000" dirty="0"/>
          </a:p>
        </p:txBody>
      </p:sp>
      <p:sp>
        <p:nvSpPr>
          <p:cNvPr id="8" name="Google Shape;84;p5">
            <a:extLst>
              <a:ext uri="{FF2B5EF4-FFF2-40B4-BE49-F238E27FC236}">
                <a16:creationId xmlns:a16="http://schemas.microsoft.com/office/drawing/2014/main" id="{18523E46-AFE5-41E8-A58F-0CF56D01802B}"/>
              </a:ext>
            </a:extLst>
          </p:cNvPr>
          <p:cNvSpPr txBox="1">
            <a:spLocks/>
          </p:cNvSpPr>
          <p:nvPr/>
        </p:nvSpPr>
        <p:spPr>
          <a:xfrm>
            <a:off x="457200" y="524372"/>
            <a:ext cx="11021284" cy="75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rgbClr val="A8507A"/>
                </a:solidFill>
              </a:rPr>
              <a:t>Google Dataset Search:</a:t>
            </a:r>
            <a:endParaRPr lang="en-US" sz="3600" dirty="0">
              <a:solidFill>
                <a:srgbClr val="A8507A"/>
              </a:solidFill>
            </a:endParaRPr>
          </a:p>
        </p:txBody>
      </p:sp>
      <p:sp>
        <p:nvSpPr>
          <p:cNvPr id="7" name="Google Shape;84;p5">
            <a:extLst>
              <a:ext uri="{FF2B5EF4-FFF2-40B4-BE49-F238E27FC236}">
                <a16:creationId xmlns:a16="http://schemas.microsoft.com/office/drawing/2014/main" id="{6F2ED0EC-BA14-4766-A240-0AC61C6A4921}"/>
              </a:ext>
            </a:extLst>
          </p:cNvPr>
          <p:cNvSpPr txBox="1">
            <a:spLocks/>
          </p:cNvSpPr>
          <p:nvPr/>
        </p:nvSpPr>
        <p:spPr>
          <a:xfrm rot="20293724">
            <a:off x="1547189" y="2983994"/>
            <a:ext cx="9353938" cy="1893488"/>
          </a:xfrm>
          <a:prstGeom prst="rect">
            <a:avLst/>
          </a:prstGeom>
          <a:solidFill>
            <a:srgbClr val="A8507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solidFill>
                  <a:schemeClr val="tx1"/>
                </a:solidFill>
              </a:rPr>
              <a:t>A poor man’s Data Commons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69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38A7F-F6A6-484C-91A2-F4AEEACE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156460"/>
            <a:ext cx="10515600" cy="1325563"/>
          </a:xfrm>
        </p:spPr>
        <p:txBody>
          <a:bodyPr/>
          <a:lstStyle/>
          <a:p>
            <a:r>
              <a:rPr lang="en-US" dirty="0"/>
              <a:t>Genomics Data Commons - </a:t>
            </a:r>
            <a:r>
              <a:rPr lang="en-US" dirty="0">
                <a:hlinkClick r:id="rId2"/>
              </a:rPr>
              <a:t>https://portal.gdc.cancer.gov/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050B8-D5BB-4F7B-B558-9744DADC12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1BB48-46BB-4C10-8928-F4B9F80AD0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575E9D-3D0A-49B6-B6BD-2580AAD6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0051"/>
            <a:ext cx="12192000" cy="490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FB1A5-0A63-4A63-93E3-06E66CD8D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25" y="1641915"/>
            <a:ext cx="52959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8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137600" y="6302328"/>
            <a:ext cx="7515225" cy="554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267929" y="6457921"/>
            <a:ext cx="70344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refer to </a:t>
            </a:r>
            <a:r>
              <a:rPr lang="en-US" sz="1400" b="0" i="1" u="none" strike="noStrike" cap="none" dirty="0" err="1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PaNOSC</a:t>
            </a:r>
            <a:r>
              <a:rPr lang="en-US" sz="1400" b="0" i="1" u="none" strike="noStrike" cap="none" dirty="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Use Case 23 for more info</a:t>
            </a:r>
            <a:endParaRPr sz="1400" b="0" i="1" u="none" strike="noStrike" cap="none" dirty="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3"/>
          <p:cNvSpPr txBox="1"/>
          <p:nvPr/>
        </p:nvSpPr>
        <p:spPr>
          <a:xfrm rot="-561">
            <a:off x="607784" y="2221545"/>
            <a:ext cx="2753336" cy="264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b="1" i="0" u="none" strike="noStrike" cap="none" dirty="0">
                <a:solidFill>
                  <a:srgbClr val="A8507A"/>
                </a:solidFill>
                <a:latin typeface="Calibri"/>
                <a:ea typeface="Calibri"/>
                <a:cs typeface="Calibri"/>
                <a:sym typeface="Calibri"/>
              </a:rPr>
              <a:t>Human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b="1" i="0" u="none" strike="noStrike" cap="none" dirty="0">
                <a:solidFill>
                  <a:srgbClr val="A8507A"/>
                </a:solidFill>
                <a:latin typeface="Calibri"/>
                <a:ea typeface="Calibri"/>
                <a:cs typeface="Calibri"/>
                <a:sym typeface="Calibri"/>
              </a:rPr>
              <a:t>Organ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b="1" i="0" u="none" strike="noStrike" cap="none" dirty="0">
                <a:solidFill>
                  <a:srgbClr val="A8507A"/>
                </a:solidFill>
                <a:latin typeface="Calibri"/>
                <a:ea typeface="Calibri"/>
                <a:cs typeface="Calibri"/>
                <a:sym typeface="Calibri"/>
              </a:rPr>
              <a:t>Atlas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endParaRPr lang="en-US" sz="3600" b="1" i="0" u="none" strike="noStrike" cap="none" dirty="0">
              <a:solidFill>
                <a:srgbClr val="A850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267929" y="141791"/>
            <a:ext cx="4005611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3600" b="0" dirty="0">
                <a:solidFill>
                  <a:srgbClr val="A8507A"/>
                </a:solidFill>
              </a:rPr>
              <a:t>Example of domain specific open data </a:t>
            </a:r>
            <a:br>
              <a:rPr lang="en-US" sz="3600" b="0" dirty="0">
                <a:solidFill>
                  <a:srgbClr val="A8507A"/>
                </a:solidFill>
              </a:rPr>
            </a:br>
            <a:r>
              <a:rPr lang="en-US" sz="3600" b="0" dirty="0">
                <a:solidFill>
                  <a:srgbClr val="A8507A"/>
                </a:solidFill>
              </a:rPr>
              <a:t>publishing:</a:t>
            </a:r>
            <a:endParaRPr sz="3600" b="0" dirty="0">
              <a:solidFill>
                <a:srgbClr val="A8507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3B0C64-6FA8-4CA7-9294-938D6085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540" y="26858"/>
            <a:ext cx="778086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6321A9-B89F-4384-91D1-7AA05DBBFD90}"/>
              </a:ext>
            </a:extLst>
          </p:cNvPr>
          <p:cNvSpPr/>
          <p:nvPr/>
        </p:nvSpPr>
        <p:spPr>
          <a:xfrm>
            <a:off x="6708085" y="6302328"/>
            <a:ext cx="5487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4C4D4F"/>
              </a:buClr>
              <a:buSzPts val="2900"/>
            </a:pP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https</a:t>
            </a:r>
            <a:r>
              <a:rPr lang="en-US" sz="2400" b="1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://human-organ-atlas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.esrf.eu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C9E7C-C5C8-4662-A683-3ED4461EEC05}"/>
              </a:ext>
            </a:extLst>
          </p:cNvPr>
          <p:cNvSpPr/>
          <p:nvPr/>
        </p:nvSpPr>
        <p:spPr>
          <a:xfrm>
            <a:off x="267929" y="4133355"/>
            <a:ext cx="373625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*Walsh, C.L., * </a:t>
            </a:r>
            <a:r>
              <a:rPr lang="en-GB" dirty="0" err="1"/>
              <a:t>Tafforeau</a:t>
            </a:r>
            <a:r>
              <a:rPr lang="en-GB" dirty="0"/>
              <a:t>, P., * Wagner, W.L., </a:t>
            </a:r>
            <a:r>
              <a:rPr lang="en-GB" dirty="0" err="1"/>
              <a:t>Jafree</a:t>
            </a:r>
            <a:r>
              <a:rPr lang="en-GB" dirty="0"/>
              <a:t>, D.J., </a:t>
            </a:r>
            <a:r>
              <a:rPr lang="en-GB" dirty="0" err="1"/>
              <a:t>Bellier</a:t>
            </a:r>
            <a:r>
              <a:rPr lang="en-GB" dirty="0"/>
              <a:t>, A., </a:t>
            </a:r>
            <a:r>
              <a:rPr lang="en-GB" dirty="0" err="1"/>
              <a:t>Werlein</a:t>
            </a:r>
            <a:r>
              <a:rPr lang="en-GB" dirty="0"/>
              <a:t>, C., </a:t>
            </a:r>
            <a:r>
              <a:rPr lang="en-GB" dirty="0" err="1"/>
              <a:t>Kühnel</a:t>
            </a:r>
            <a:r>
              <a:rPr lang="en-GB" dirty="0"/>
              <a:t> ,M.P., </a:t>
            </a:r>
            <a:r>
              <a:rPr lang="en-GB" dirty="0" err="1"/>
              <a:t>Boller</a:t>
            </a:r>
            <a:r>
              <a:rPr lang="en-GB" dirty="0"/>
              <a:t>, E., Walker-Samuel, S., </a:t>
            </a:r>
            <a:r>
              <a:rPr lang="en-GB" dirty="0" err="1"/>
              <a:t>Robertus</a:t>
            </a:r>
            <a:r>
              <a:rPr lang="en-GB" dirty="0"/>
              <a:t>, J-L., Long, D.A., Jacob, J., </a:t>
            </a:r>
            <a:r>
              <a:rPr lang="en-GB" dirty="0" err="1"/>
              <a:t>Marussi</a:t>
            </a:r>
            <a:r>
              <a:rPr lang="en-GB" dirty="0"/>
              <a:t>, S., Brown, E., Holroyd, N., </a:t>
            </a:r>
            <a:r>
              <a:rPr lang="en-GB" dirty="0" err="1"/>
              <a:t>Jonigk</a:t>
            </a:r>
            <a:r>
              <a:rPr lang="en-GB" dirty="0"/>
              <a:t>#, D.D., Ackermann#, M., Lee#, P.D. </a:t>
            </a:r>
            <a:r>
              <a:rPr lang="en-GB" b="1" dirty="0"/>
              <a:t>Imaging intact human organs locally resolving cellular structures using hierarchical phase- contrast tomography. </a:t>
            </a:r>
            <a:r>
              <a:rPr lang="en-GB" dirty="0"/>
              <a:t>Nat Methods (2021) Accepted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38" name="Google Shape;138;p13"/>
          <p:cNvSpPr txBox="1"/>
          <p:nvPr/>
        </p:nvSpPr>
        <p:spPr>
          <a:xfrm rot="-561">
            <a:off x="2866150" y="105754"/>
            <a:ext cx="11150749" cy="89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b="1" i="0" u="none" strike="noStrike" cap="none" dirty="0">
                <a:solidFill>
                  <a:srgbClr val="A8507A"/>
                </a:solidFill>
                <a:latin typeface="Calibri"/>
                <a:ea typeface="Calibri"/>
                <a:cs typeface="Calibri"/>
                <a:sym typeface="Calibri"/>
              </a:rPr>
              <a:t>Human Organ  Atlas FAIR data reuse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201733" y="709817"/>
            <a:ext cx="4102002" cy="256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3600" b="0" dirty="0">
                <a:solidFill>
                  <a:srgbClr val="A8507A"/>
                </a:solidFill>
              </a:rPr>
              <a:t>Examples of domain specific open data </a:t>
            </a:r>
            <a:br>
              <a:rPr lang="en-US" sz="3600" b="0" dirty="0">
                <a:solidFill>
                  <a:srgbClr val="A8507A"/>
                </a:solidFill>
              </a:rPr>
            </a:br>
            <a:r>
              <a:rPr lang="en-US" sz="3600" b="0" dirty="0">
                <a:solidFill>
                  <a:srgbClr val="A8507A"/>
                </a:solidFill>
              </a:rPr>
              <a:t>reuse by commercial companies:</a:t>
            </a:r>
            <a:endParaRPr sz="3600" b="0" dirty="0">
              <a:solidFill>
                <a:srgbClr val="A8507A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6321A9-B89F-4384-91D1-7AA05DBBFD90}"/>
              </a:ext>
            </a:extLst>
          </p:cNvPr>
          <p:cNvSpPr/>
          <p:nvPr/>
        </p:nvSpPr>
        <p:spPr>
          <a:xfrm>
            <a:off x="6708085" y="6302328"/>
            <a:ext cx="54877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4C4D4F"/>
              </a:buClr>
              <a:buSzPts val="2900"/>
            </a:pP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https</a:t>
            </a:r>
            <a:r>
              <a:rPr lang="en-US" sz="2400" b="1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://human-organ-atlas</a:t>
            </a:r>
            <a:r>
              <a:rPr lang="en-US" sz="2400" b="1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.esrf.eu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2C9E7C-C5C8-4662-A683-3ED4461EEC05}"/>
              </a:ext>
            </a:extLst>
          </p:cNvPr>
          <p:cNvSpPr/>
          <p:nvPr/>
        </p:nvSpPr>
        <p:spPr>
          <a:xfrm>
            <a:off x="4303735" y="5876283"/>
            <a:ext cx="5261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https://www.linkedin.com/posts/isabellewegmannhachette_science-3d-visualisation-activity-6975790784402837504-ym8z</a:t>
            </a:r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A10F2-F437-4862-AB93-5570FB440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36" y="1348885"/>
            <a:ext cx="7686531" cy="43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0F313C-564E-4C36-8651-3F439325A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57" y="3168650"/>
            <a:ext cx="2476500" cy="3171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ADD70-C393-4372-B8E1-6C6F555DC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9248" y="1397871"/>
            <a:ext cx="161925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4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53" y="228625"/>
            <a:ext cx="11202047" cy="1036295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A8507A"/>
                </a:solidFill>
              </a:rPr>
              <a:t>Why make a Data Commons?</a:t>
            </a:r>
            <a:endParaRPr lang="en-US" sz="4800" b="0" dirty="0">
              <a:solidFill>
                <a:srgbClr val="A8507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D9B49-12AE-4680-B9BF-0D5AE092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442" y="1264920"/>
            <a:ext cx="7159558" cy="4907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3E7EC-CE3B-4A5D-A942-59BD6B5D7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3244030"/>
            <a:ext cx="4389120" cy="29281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FB5F34D-9708-4CE9-B5B1-1F50497559A9}"/>
              </a:ext>
            </a:extLst>
          </p:cNvPr>
          <p:cNvSpPr txBox="1">
            <a:spLocks/>
          </p:cNvSpPr>
          <p:nvPr/>
        </p:nvSpPr>
        <p:spPr>
          <a:xfrm>
            <a:off x="487680" y="1453858"/>
            <a:ext cx="4542167" cy="1601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0" dirty="0">
                <a:solidFill>
                  <a:srgbClr val="A8507A"/>
                </a:solidFill>
              </a:rPr>
              <a:t>Data is sitting around like gold mine dumps …</a:t>
            </a:r>
          </a:p>
        </p:txBody>
      </p:sp>
    </p:spTree>
    <p:extLst>
      <p:ext uri="{BB962C8B-B14F-4D97-AF65-F5344CB8AC3E}">
        <p14:creationId xmlns:p14="http://schemas.microsoft.com/office/powerpoint/2010/main" val="3903860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4;p8">
            <a:extLst>
              <a:ext uri="{FF2B5EF4-FFF2-40B4-BE49-F238E27FC236}">
                <a16:creationId xmlns:a16="http://schemas.microsoft.com/office/drawing/2014/main" id="{032858B3-C8B0-43B0-9129-5B40C9F44D50}"/>
              </a:ext>
            </a:extLst>
          </p:cNvPr>
          <p:cNvSpPr txBox="1">
            <a:spLocks/>
          </p:cNvSpPr>
          <p:nvPr/>
        </p:nvSpPr>
        <p:spPr>
          <a:xfrm>
            <a:off x="457200" y="1247925"/>
            <a:ext cx="10493700" cy="4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3600" dirty="0">
                <a:solidFill>
                  <a:srgbClr val="B13C7E"/>
                </a:solidFill>
              </a:rPr>
              <a:t>What are PaNOSC + </a:t>
            </a:r>
            <a:r>
              <a:rPr lang="en-US" sz="3600" dirty="0" err="1">
                <a:solidFill>
                  <a:srgbClr val="B13C7E"/>
                </a:solidFill>
              </a:rPr>
              <a:t>ExPaNDS</a:t>
            </a:r>
            <a:r>
              <a:rPr lang="en-US" sz="3600" dirty="0">
                <a:solidFill>
                  <a:srgbClr val="B13C7E"/>
                </a:solidFill>
              </a:rPr>
              <a:t>?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3600" dirty="0">
                <a:solidFill>
                  <a:srgbClr val="B13C7E"/>
                </a:solidFill>
              </a:rPr>
              <a:t>What are their outcomes?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3600" dirty="0">
                <a:solidFill>
                  <a:srgbClr val="B13C7E"/>
                </a:solidFill>
              </a:rPr>
              <a:t>What is a Data Commons?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3600" dirty="0">
                <a:solidFill>
                  <a:srgbClr val="B13C7E"/>
                </a:solidFill>
              </a:rPr>
              <a:t>Why build a Data Commons?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3600" dirty="0">
                <a:solidFill>
                  <a:srgbClr val="B13C7E"/>
                </a:solidFill>
              </a:rPr>
              <a:t>How to build the Data Commons?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3600" dirty="0">
                <a:solidFill>
                  <a:srgbClr val="B13C7E"/>
                </a:solidFill>
              </a:rPr>
              <a:t>Sustaining the Data Commons?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3600" dirty="0">
                <a:solidFill>
                  <a:srgbClr val="B13C7E"/>
                </a:solidFill>
              </a:rPr>
              <a:t>What is your role in the Data Commons?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3600" dirty="0">
                <a:solidFill>
                  <a:srgbClr val="B13C7E"/>
                </a:solidFill>
              </a:rPr>
              <a:t>Conclusion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3600" dirty="0">
              <a:solidFill>
                <a:srgbClr val="B13C7E"/>
              </a:solidFill>
            </a:endParaRPr>
          </a:p>
        </p:txBody>
      </p:sp>
      <p:sp>
        <p:nvSpPr>
          <p:cNvPr id="14" name="Google Shape;113;p8">
            <a:extLst>
              <a:ext uri="{FF2B5EF4-FFF2-40B4-BE49-F238E27FC236}">
                <a16:creationId xmlns:a16="http://schemas.microsoft.com/office/drawing/2014/main" id="{96A94575-E4F9-4D9D-8581-71002289A520}"/>
              </a:ext>
            </a:extLst>
          </p:cNvPr>
          <p:cNvSpPr txBox="1">
            <a:spLocks/>
          </p:cNvSpPr>
          <p:nvPr/>
        </p:nvSpPr>
        <p:spPr>
          <a:xfrm>
            <a:off x="609600" y="250582"/>
            <a:ext cx="11346873" cy="8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rgbClr val="A8507A"/>
                </a:solidFill>
              </a:rPr>
              <a:t>Talk outline</a:t>
            </a:r>
          </a:p>
        </p:txBody>
      </p:sp>
    </p:spTree>
    <p:extLst>
      <p:ext uri="{BB962C8B-B14F-4D97-AF65-F5344CB8AC3E}">
        <p14:creationId xmlns:p14="http://schemas.microsoft.com/office/powerpoint/2010/main" val="234819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73" y="548665"/>
            <a:ext cx="3627767" cy="4861535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A8507A"/>
                </a:solidFill>
              </a:rPr>
              <a:t>Climate change </a:t>
            </a:r>
            <a:r>
              <a:rPr lang="en-US" sz="4800" b="0" dirty="0">
                <a:solidFill>
                  <a:srgbClr val="A8507A"/>
                </a:solidFill>
              </a:rPr>
              <a:t>is more and more visible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E9E49C-C888-4841-B028-545D624F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82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8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33" y="182905"/>
            <a:ext cx="10721293" cy="577017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A8507A"/>
                </a:solidFill>
              </a:rPr>
              <a:t>Energy crisis is hitting our labs 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7AFC9-0080-482D-91B0-118418BE2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304" y="1046978"/>
            <a:ext cx="7219950" cy="53435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072AB8-4529-4F8A-9992-B47218953C24}"/>
              </a:ext>
            </a:extLst>
          </p:cNvPr>
          <p:cNvSpPr/>
          <p:nvPr/>
        </p:nvSpPr>
        <p:spPr>
          <a:xfrm>
            <a:off x="2085304" y="6292529"/>
            <a:ext cx="721995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https://sciencebusiness.net/news/energy-crisis-starting-hit-europes-big-science-labs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9FBA2-3DDA-49EE-8D4C-899B4C90E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724478" y="2823391"/>
            <a:ext cx="42862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6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33" y="344919"/>
            <a:ext cx="12116447" cy="577017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A8507A"/>
                </a:solidFill>
              </a:rPr>
              <a:t>Calculating the carbon footprint of data</a:t>
            </a:r>
          </a:p>
        </p:txBody>
      </p:sp>
      <p:sp>
        <p:nvSpPr>
          <p:cNvPr id="6" name="Google Shape;257;p14">
            <a:extLst>
              <a:ext uri="{FF2B5EF4-FFF2-40B4-BE49-F238E27FC236}">
                <a16:creationId xmlns:a16="http://schemas.microsoft.com/office/drawing/2014/main" id="{3DB49514-85AD-4A5A-83BE-4E1E59729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2440" y="1242618"/>
            <a:ext cx="10748356" cy="487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dirty="0">
                <a:solidFill>
                  <a:srgbClr val="A8507A"/>
                </a:solidFill>
              </a:rPr>
              <a:t>User Travel -  </a:t>
            </a:r>
            <a:r>
              <a:rPr lang="en-US" b="0" dirty="0">
                <a:solidFill>
                  <a:schemeClr val="tx1"/>
                </a:solidFill>
              </a:rPr>
              <a:t>3 users fly from Copenhagen to ESRF (380+10 kg CO2e) = 3 x 390 kg</a:t>
            </a:r>
            <a:endParaRPr b="0" dirty="0">
              <a:solidFill>
                <a:schemeClr val="tx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dirty="0">
                <a:solidFill>
                  <a:srgbClr val="A8507A"/>
                </a:solidFill>
              </a:rPr>
              <a:t>Beamtime energy consumption </a:t>
            </a:r>
            <a:r>
              <a:rPr lang="en-US" b="0" dirty="0">
                <a:solidFill>
                  <a:schemeClr val="dk1"/>
                </a:solidFill>
              </a:rPr>
              <a:t>– 1 week of beamtime (8MW/42) = 190 kWh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dirty="0">
                <a:solidFill>
                  <a:srgbClr val="B13C7E"/>
                </a:solidFill>
              </a:rPr>
              <a:t>Data stored on disk </a:t>
            </a:r>
            <a:r>
              <a:rPr lang="en-US" b="0" dirty="0">
                <a:solidFill>
                  <a:schemeClr val="dk1"/>
                </a:solidFill>
              </a:rPr>
              <a:t>– 100 GB stored on disk (10W x 100 days)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dirty="0">
                <a:solidFill>
                  <a:srgbClr val="B13C7E"/>
                </a:solidFill>
              </a:rPr>
              <a:t>Data processing on site </a:t>
            </a:r>
            <a:r>
              <a:rPr lang="en-US" b="0" dirty="0">
                <a:solidFill>
                  <a:schemeClr val="dk1"/>
                </a:solidFill>
              </a:rPr>
              <a:t>– 1 week of processing on 64 cores (1kW x 1 week)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dirty="0">
                <a:solidFill>
                  <a:srgbClr val="B13C7E"/>
                </a:solidFill>
              </a:rPr>
              <a:t>Data transfer </a:t>
            </a:r>
            <a:r>
              <a:rPr lang="en-US" b="0" dirty="0">
                <a:solidFill>
                  <a:schemeClr val="dk1"/>
                </a:solidFill>
              </a:rPr>
              <a:t>– transfer 100 GB of data back to user (31 kWh)</a:t>
            </a:r>
          </a:p>
          <a:p>
            <a:pPr marL="76200" lvl="0" indent="0" algn="ctr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r>
              <a:rPr lang="en-US" dirty="0">
                <a:solidFill>
                  <a:srgbClr val="B13C7E"/>
                </a:solidFill>
              </a:rPr>
              <a:t>CO2e per </a:t>
            </a:r>
            <a:r>
              <a:rPr lang="en-US" dirty="0" err="1">
                <a:solidFill>
                  <a:srgbClr val="B13C7E"/>
                </a:solidFill>
              </a:rPr>
              <a:t>kwH</a:t>
            </a:r>
            <a:r>
              <a:rPr lang="en-US" dirty="0">
                <a:solidFill>
                  <a:srgbClr val="B13C7E"/>
                </a:solidFill>
              </a:rPr>
              <a:t> in France </a:t>
            </a:r>
            <a:r>
              <a:rPr lang="en-US" b="0" dirty="0">
                <a:solidFill>
                  <a:schemeClr val="dk1"/>
                </a:solidFill>
              </a:rPr>
              <a:t>(2022) = 75 g/kWh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endParaRPr lang="en-US" b="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endParaRPr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D5FC5-73A6-49E1-A8FB-22FC11B9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18" y="4215834"/>
            <a:ext cx="4572000" cy="19894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105AD8-5B64-4D70-9F19-6604F8E1A8CD}"/>
              </a:ext>
            </a:extLst>
          </p:cNvPr>
          <p:cNvSpPr/>
          <p:nvPr/>
        </p:nvSpPr>
        <p:spPr>
          <a:xfrm>
            <a:off x="2647278" y="6334780"/>
            <a:ext cx="780736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hlinkClick r:id="rId4"/>
              </a:rPr>
              <a:t>https://www.rte-france.com/eco2mix/les-emissions-de-co2-par-kwh-produit-en-france#</a:t>
            </a:r>
            <a:r>
              <a:rPr lang="en-US" dirty="0">
                <a:solidFill>
                  <a:schemeClr val="dk1"/>
                </a:solidFill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5882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02" y="102255"/>
            <a:ext cx="11454596" cy="926432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A8507A"/>
                </a:solidFill>
              </a:rPr>
              <a:t>Estimated carbon footprint of experiment</a:t>
            </a:r>
          </a:p>
        </p:txBody>
      </p:sp>
      <p:sp>
        <p:nvSpPr>
          <p:cNvPr id="6" name="Google Shape;257;p14">
            <a:extLst>
              <a:ext uri="{FF2B5EF4-FFF2-40B4-BE49-F238E27FC236}">
                <a16:creationId xmlns:a16="http://schemas.microsoft.com/office/drawing/2014/main" id="{3DB49514-85AD-4A5A-83BE-4E1E59729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1386" y="1324460"/>
            <a:ext cx="10748356" cy="487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b="0" dirty="0">
                <a:solidFill>
                  <a:srgbClr val="A8507A"/>
                </a:solidFill>
              </a:rPr>
              <a:t>User Travel = </a:t>
            </a:r>
            <a:r>
              <a:rPr lang="en-US" dirty="0">
                <a:solidFill>
                  <a:srgbClr val="A8507A"/>
                </a:solidFill>
              </a:rPr>
              <a:t>1170 kg</a:t>
            </a:r>
            <a:endParaRPr dirty="0">
              <a:solidFill>
                <a:schemeClr val="tx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b="0" dirty="0">
                <a:solidFill>
                  <a:srgbClr val="A8507A"/>
                </a:solidFill>
              </a:rPr>
              <a:t>Beamtime energy consumption = </a:t>
            </a:r>
            <a:r>
              <a:rPr lang="en-US" dirty="0">
                <a:solidFill>
                  <a:srgbClr val="A8507A"/>
                </a:solidFill>
              </a:rPr>
              <a:t>2056 kg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b="0" dirty="0">
                <a:solidFill>
                  <a:srgbClr val="B13C7E"/>
                </a:solidFill>
              </a:rPr>
              <a:t>Data stored on disk = </a:t>
            </a:r>
            <a:r>
              <a:rPr lang="en-US" dirty="0">
                <a:solidFill>
                  <a:srgbClr val="B13C7E"/>
                </a:solidFill>
              </a:rPr>
              <a:t>1.8 kg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b="0" dirty="0">
                <a:solidFill>
                  <a:srgbClr val="B13C7E"/>
                </a:solidFill>
              </a:rPr>
              <a:t>Data processing on site =  </a:t>
            </a:r>
            <a:r>
              <a:rPr lang="en-US" dirty="0">
                <a:solidFill>
                  <a:srgbClr val="B13C7E"/>
                </a:solidFill>
              </a:rPr>
              <a:t>12.6 kg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b="0" dirty="0">
                <a:solidFill>
                  <a:srgbClr val="B13C7E"/>
                </a:solidFill>
              </a:rPr>
              <a:t>Cloud transfer = </a:t>
            </a:r>
            <a:r>
              <a:rPr lang="en-US" dirty="0">
                <a:solidFill>
                  <a:srgbClr val="B13C7E"/>
                </a:solidFill>
              </a:rPr>
              <a:t>2.3 kg</a:t>
            </a:r>
            <a:endParaRPr lang="en-US" dirty="0">
              <a:solidFill>
                <a:schemeClr val="dk1"/>
              </a:solidFill>
            </a:endParaRP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r>
              <a:rPr lang="en-US" b="0" dirty="0">
                <a:solidFill>
                  <a:srgbClr val="B13C7E"/>
                </a:solidFill>
              </a:rPr>
              <a:t>CO2e per </a:t>
            </a:r>
            <a:r>
              <a:rPr lang="en-US" b="0" dirty="0" err="1">
                <a:solidFill>
                  <a:srgbClr val="B13C7E"/>
                </a:solidFill>
              </a:rPr>
              <a:t>kwH</a:t>
            </a:r>
            <a:r>
              <a:rPr lang="en-US" b="0" dirty="0">
                <a:solidFill>
                  <a:srgbClr val="B13C7E"/>
                </a:solidFill>
              </a:rPr>
              <a:t> in France = </a:t>
            </a:r>
            <a:r>
              <a:rPr lang="en-US" dirty="0">
                <a:solidFill>
                  <a:srgbClr val="B13C7E"/>
                </a:solidFill>
              </a:rPr>
              <a:t>75 g/kWh</a:t>
            </a: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endParaRPr lang="en-US" b="0" dirty="0">
              <a:solidFill>
                <a:srgbClr val="B13C7E"/>
              </a:solidFill>
            </a:endParaRP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r>
              <a:rPr lang="en-US" sz="4400" dirty="0">
                <a:solidFill>
                  <a:srgbClr val="B13C7E"/>
                </a:solidFill>
              </a:rPr>
              <a:t>TOTAL = 3.253 tons !</a:t>
            </a: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r>
              <a:rPr lang="en-US" sz="4400" dirty="0">
                <a:solidFill>
                  <a:srgbClr val="B13C7E"/>
                </a:solidFill>
              </a:rPr>
              <a:t>Sustainable Goal = 5 tons / human / </a:t>
            </a:r>
            <a:r>
              <a:rPr lang="en-US" sz="4400" dirty="0" err="1">
                <a:solidFill>
                  <a:srgbClr val="B13C7E"/>
                </a:solidFill>
              </a:rPr>
              <a:t>yr</a:t>
            </a:r>
            <a:endParaRPr lang="en-US" sz="4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endParaRPr lang="en-US" b="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endParaRPr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6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E6667A3-12FF-4405-B965-B7C6D4B8ED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320260"/>
              </p:ext>
            </p:extLst>
          </p:nvPr>
        </p:nvGraphicFramePr>
        <p:xfrm>
          <a:off x="5575564" y="1052835"/>
          <a:ext cx="746840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85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02" y="527158"/>
            <a:ext cx="11454596" cy="926432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A8507A"/>
                </a:solidFill>
              </a:rPr>
              <a:t>1 week of experiment is equivalent to </a:t>
            </a:r>
            <a:br>
              <a:rPr lang="en-US" sz="4800" dirty="0">
                <a:solidFill>
                  <a:srgbClr val="A8507A"/>
                </a:solidFill>
              </a:rPr>
            </a:br>
            <a:r>
              <a:rPr lang="en-US" sz="4800" dirty="0">
                <a:solidFill>
                  <a:srgbClr val="A8507A"/>
                </a:solidFill>
              </a:rPr>
              <a:t>a cube 30x30x30 </a:t>
            </a:r>
            <a:r>
              <a:rPr lang="en-US" sz="4800" dirty="0" err="1">
                <a:solidFill>
                  <a:srgbClr val="A8507A"/>
                </a:solidFill>
              </a:rPr>
              <a:t>metres</a:t>
            </a:r>
            <a:r>
              <a:rPr lang="en-US" sz="4800" dirty="0">
                <a:solidFill>
                  <a:srgbClr val="A8507A"/>
                </a:solidFill>
              </a:rPr>
              <a:t> of CO2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DF8E4-D94F-4F9C-8C77-D7972C6DA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684" y="2264255"/>
            <a:ext cx="3124068" cy="175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FD83F-A19C-4686-B79D-6097E901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062" y="2252474"/>
            <a:ext cx="3124068" cy="17572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F63FF8-EE77-420A-92AB-B5BAB84A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684" y="4419337"/>
            <a:ext cx="3124068" cy="1757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8CF339-2A69-4566-B85A-320B93ADA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833"/>
          <a:stretch/>
        </p:blipFill>
        <p:spPr>
          <a:xfrm>
            <a:off x="6646062" y="4447260"/>
            <a:ext cx="598800" cy="1757288"/>
          </a:xfrm>
          <a:prstGeom prst="rect">
            <a:avLst/>
          </a:prstGeom>
        </p:spPr>
      </p:pic>
      <p:sp>
        <p:nvSpPr>
          <p:cNvPr id="2" name="Cross 1">
            <a:extLst>
              <a:ext uri="{FF2B5EF4-FFF2-40B4-BE49-F238E27FC236}">
                <a16:creationId xmlns:a16="http://schemas.microsoft.com/office/drawing/2014/main" id="{46321D97-223E-4FE7-9F3F-82AE71E89B4A}"/>
              </a:ext>
            </a:extLst>
          </p:cNvPr>
          <p:cNvSpPr/>
          <p:nvPr/>
        </p:nvSpPr>
        <p:spPr>
          <a:xfrm>
            <a:off x="5744836" y="3887842"/>
            <a:ext cx="809142" cy="798884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547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18" y="194909"/>
            <a:ext cx="11454596" cy="926432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A8507A"/>
                </a:solidFill>
              </a:rPr>
              <a:t>Carbon footprint of archiving data</a:t>
            </a:r>
          </a:p>
        </p:txBody>
      </p:sp>
      <p:sp>
        <p:nvSpPr>
          <p:cNvPr id="7" name="Google Shape;257;p14">
            <a:extLst>
              <a:ext uri="{FF2B5EF4-FFF2-40B4-BE49-F238E27FC236}">
                <a16:creationId xmlns:a16="http://schemas.microsoft.com/office/drawing/2014/main" id="{02E0D88E-FC12-400F-9E47-12D2B8C2B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1386" y="1324460"/>
            <a:ext cx="10748356" cy="487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b="0" dirty="0">
                <a:solidFill>
                  <a:srgbClr val="B13C7E"/>
                </a:solidFill>
              </a:rPr>
              <a:t>Data stored on tape for 10 years ~ 200 g * 35 = 7 kg</a:t>
            </a:r>
            <a:endParaRPr lang="en-US" dirty="0">
              <a:solidFill>
                <a:schemeClr val="dk1"/>
              </a:solidFill>
            </a:endParaRP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endParaRPr lang="en-US" dirty="0">
              <a:solidFill>
                <a:schemeClr val="dk1"/>
              </a:solidFill>
            </a:endParaRP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r>
              <a:rPr lang="en-US" b="0" dirty="0">
                <a:solidFill>
                  <a:srgbClr val="B13C7E"/>
                </a:solidFill>
              </a:rPr>
              <a:t>CO2e per </a:t>
            </a:r>
            <a:r>
              <a:rPr lang="en-US" b="0" dirty="0" err="1">
                <a:solidFill>
                  <a:srgbClr val="B13C7E"/>
                </a:solidFill>
              </a:rPr>
              <a:t>kwH</a:t>
            </a:r>
            <a:r>
              <a:rPr lang="en-US" b="0" dirty="0">
                <a:solidFill>
                  <a:srgbClr val="B13C7E"/>
                </a:solidFill>
              </a:rPr>
              <a:t> in France = </a:t>
            </a:r>
            <a:r>
              <a:rPr lang="en-US" dirty="0">
                <a:solidFill>
                  <a:srgbClr val="B13C7E"/>
                </a:solidFill>
              </a:rPr>
              <a:t>75 g/kWh</a:t>
            </a: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endParaRPr lang="en-US" b="0" dirty="0">
              <a:solidFill>
                <a:srgbClr val="B13C7E"/>
              </a:solidFill>
            </a:endParaRP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r>
              <a:rPr lang="en-US" sz="4400" dirty="0">
                <a:solidFill>
                  <a:srgbClr val="B13C7E"/>
                </a:solidFill>
              </a:rPr>
              <a:t>ARCHIVING for 10 years ~ 7 kgs </a:t>
            </a: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r>
              <a:rPr lang="en-US" sz="4400" dirty="0">
                <a:solidFill>
                  <a:srgbClr val="B13C7E"/>
                </a:solidFill>
              </a:rPr>
              <a:t>i.e. 0.2% of the raw data!</a:t>
            </a:r>
          </a:p>
          <a:p>
            <a:pPr marL="762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</a:pPr>
            <a:endParaRPr lang="en-US" b="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endParaRPr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8C212-171E-4410-AE07-F7A5827ED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473" y="2438400"/>
            <a:ext cx="4368141" cy="30951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FC7E47-18A8-444A-9189-E1DB8F379340}"/>
              </a:ext>
            </a:extLst>
          </p:cNvPr>
          <p:cNvSpPr/>
          <p:nvPr/>
        </p:nvSpPr>
        <p:spPr>
          <a:xfrm>
            <a:off x="8467040" y="3216529"/>
            <a:ext cx="4700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B13C7E"/>
                </a:solidFill>
                <a:latin typeface="Calibri"/>
                <a:cs typeface="Calibri"/>
                <a:sym typeface="Calibri"/>
              </a:rPr>
              <a:t>7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175228-4ED5-4933-BC0B-9CEC9EC25965}"/>
              </a:ext>
            </a:extLst>
          </p:cNvPr>
          <p:cNvSpPr/>
          <p:nvPr/>
        </p:nvSpPr>
        <p:spPr>
          <a:xfrm>
            <a:off x="10258335" y="3646969"/>
            <a:ext cx="1490254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B13C7E"/>
                </a:solidFill>
                <a:latin typeface="Calibri"/>
                <a:cs typeface="Calibri"/>
                <a:sym typeface="Calibri"/>
              </a:rPr>
              <a:t>3253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872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457200" y="152425"/>
            <a:ext cx="10207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4800" dirty="0" err="1">
                <a:solidFill>
                  <a:srgbClr val="A8507A"/>
                </a:solidFill>
              </a:rPr>
              <a:t>PaN</a:t>
            </a:r>
            <a:r>
              <a:rPr lang="en-US" sz="4800" dirty="0">
                <a:solidFill>
                  <a:srgbClr val="A8507A"/>
                </a:solidFill>
              </a:rPr>
              <a:t> Data Commons - Concept</a:t>
            </a:r>
            <a:endParaRPr sz="4800" dirty="0">
              <a:solidFill>
                <a:srgbClr val="A8507A"/>
              </a:solidFill>
            </a:endParaRPr>
          </a:p>
        </p:txBody>
      </p:sp>
      <p:sp>
        <p:nvSpPr>
          <p:cNvPr id="258" name="Google Shape;258;p14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137600" y="6302328"/>
            <a:ext cx="7515225" cy="554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4"/>
          <p:cNvSpPr txBox="1">
            <a:spLocks noGrp="1"/>
          </p:cNvSpPr>
          <p:nvPr>
            <p:ph type="body" idx="1"/>
          </p:nvPr>
        </p:nvSpPr>
        <p:spPr>
          <a:xfrm>
            <a:off x="457200" y="1061813"/>
            <a:ext cx="10748356" cy="5643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sz="3200" dirty="0">
                <a:solidFill>
                  <a:srgbClr val="A8507A"/>
                </a:solidFill>
              </a:rPr>
              <a:t>Vision</a:t>
            </a:r>
            <a:r>
              <a:rPr lang="en-US" b="0" dirty="0">
                <a:solidFill>
                  <a:schemeClr val="dk1"/>
                </a:solidFill>
              </a:rPr>
              <a:t> – create a common space for PaNOSC and </a:t>
            </a:r>
            <a:r>
              <a:rPr lang="en-US" b="0" dirty="0" err="1">
                <a:solidFill>
                  <a:schemeClr val="dk1"/>
                </a:solidFill>
              </a:rPr>
              <a:t>ExPaNDS</a:t>
            </a:r>
            <a:r>
              <a:rPr lang="en-US" b="0" dirty="0">
                <a:solidFill>
                  <a:schemeClr val="dk1"/>
                </a:solidFill>
              </a:rPr>
              <a:t> facilities where petabytes of </a:t>
            </a:r>
            <a:r>
              <a:rPr lang="en-US" b="0" dirty="0" err="1">
                <a:solidFill>
                  <a:schemeClr val="dk1"/>
                </a:solidFill>
              </a:rPr>
              <a:t>PaN</a:t>
            </a:r>
            <a:r>
              <a:rPr lang="en-US" b="0" dirty="0">
                <a:solidFill>
                  <a:schemeClr val="dk1"/>
                </a:solidFill>
              </a:rPr>
              <a:t> FAIR data, analysis software, notebooks, workflows, and training material can be </a:t>
            </a:r>
            <a:r>
              <a:rPr lang="en-US" dirty="0">
                <a:solidFill>
                  <a:srgbClr val="A8507A"/>
                </a:solidFill>
              </a:rPr>
              <a:t>F</a:t>
            </a:r>
            <a:r>
              <a:rPr lang="en-US" b="0" dirty="0">
                <a:solidFill>
                  <a:schemeClr val="dk1"/>
                </a:solidFill>
              </a:rPr>
              <a:t>ound, </a:t>
            </a:r>
            <a:r>
              <a:rPr lang="en-US" dirty="0">
                <a:solidFill>
                  <a:srgbClr val="A8507A"/>
                </a:solidFill>
              </a:rPr>
              <a:t>A</a:t>
            </a:r>
            <a:r>
              <a:rPr lang="en-US" b="0" dirty="0">
                <a:solidFill>
                  <a:schemeClr val="dk1"/>
                </a:solidFill>
              </a:rPr>
              <a:t>ccessed (downloaded and/or executed), </a:t>
            </a:r>
            <a:r>
              <a:rPr lang="en-US" dirty="0">
                <a:solidFill>
                  <a:srgbClr val="A8507A"/>
                </a:solidFill>
              </a:rPr>
              <a:t>R</a:t>
            </a:r>
            <a:r>
              <a:rPr lang="en-US" b="0" dirty="0">
                <a:solidFill>
                  <a:schemeClr val="dk1"/>
                </a:solidFill>
              </a:rPr>
              <a:t>e-Used + </a:t>
            </a:r>
            <a:r>
              <a:rPr lang="en-US" dirty="0">
                <a:solidFill>
                  <a:srgbClr val="A8507A"/>
                </a:solidFill>
              </a:rPr>
              <a:t>I</a:t>
            </a:r>
            <a:r>
              <a:rPr lang="en-US" b="0" dirty="0">
                <a:solidFill>
                  <a:schemeClr val="dk1"/>
                </a:solidFill>
              </a:rPr>
              <a:t>mproved i.e. </a:t>
            </a:r>
            <a:r>
              <a:rPr lang="en-US" dirty="0">
                <a:solidFill>
                  <a:srgbClr val="A8507A"/>
                </a:solidFill>
              </a:rPr>
              <a:t>FAIR</a:t>
            </a:r>
            <a:endParaRPr dirty="0">
              <a:solidFill>
                <a:srgbClr val="A8507A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sz="3200" dirty="0">
                <a:solidFill>
                  <a:srgbClr val="A8507A"/>
                </a:solidFill>
              </a:rPr>
              <a:t>Remote access</a:t>
            </a:r>
            <a:r>
              <a:rPr lang="en-US" dirty="0">
                <a:solidFill>
                  <a:srgbClr val="A8507A"/>
                </a:solidFill>
              </a:rPr>
              <a:t> </a:t>
            </a:r>
            <a:r>
              <a:rPr lang="en-US" b="0" dirty="0">
                <a:solidFill>
                  <a:schemeClr val="dk1"/>
                </a:solidFill>
              </a:rPr>
              <a:t>– the </a:t>
            </a:r>
            <a:r>
              <a:rPr lang="en-US" b="0" dirty="0" err="1">
                <a:solidFill>
                  <a:schemeClr val="dk1"/>
                </a:solidFill>
              </a:rPr>
              <a:t>PaN</a:t>
            </a:r>
            <a:r>
              <a:rPr lang="en-US" b="0" dirty="0">
                <a:solidFill>
                  <a:schemeClr val="dk1"/>
                </a:solidFill>
              </a:rPr>
              <a:t> commons will be accessible remotely while being executed locally (close to the data) or via the EOSC (data needs to be moved)</a:t>
            </a:r>
            <a:endParaRPr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sz="3200" dirty="0">
                <a:solidFill>
                  <a:srgbClr val="A8507A"/>
                </a:solidFill>
              </a:rPr>
              <a:t>Remote users </a:t>
            </a:r>
            <a:r>
              <a:rPr lang="en-US" b="0" dirty="0">
                <a:solidFill>
                  <a:schemeClr val="dk1"/>
                </a:solidFill>
              </a:rPr>
              <a:t>– the </a:t>
            </a:r>
            <a:r>
              <a:rPr lang="en-US" b="0" dirty="0" err="1">
                <a:solidFill>
                  <a:schemeClr val="dk1"/>
                </a:solidFill>
              </a:rPr>
              <a:t>PaN</a:t>
            </a:r>
            <a:r>
              <a:rPr lang="en-US" b="0" dirty="0">
                <a:solidFill>
                  <a:schemeClr val="dk1"/>
                </a:solidFill>
              </a:rPr>
              <a:t> commons will enable and encourage remote users and experiments (urgently required in the </a:t>
            </a:r>
            <a:r>
              <a:rPr lang="en-US" dirty="0">
                <a:solidFill>
                  <a:srgbClr val="A8507A"/>
                </a:solidFill>
              </a:rPr>
              <a:t>post-COVID-19 phase</a:t>
            </a:r>
            <a:r>
              <a:rPr lang="en-US" b="0" dirty="0">
                <a:solidFill>
                  <a:srgbClr val="A8507A"/>
                </a:solidFill>
              </a:rPr>
              <a:t> </a:t>
            </a:r>
            <a:br>
              <a:rPr lang="en-US" b="0" dirty="0">
                <a:solidFill>
                  <a:srgbClr val="A8507A"/>
                </a:solidFill>
              </a:rPr>
            </a:br>
            <a:r>
              <a:rPr lang="en-US" b="0" dirty="0">
                <a:solidFill>
                  <a:srgbClr val="A8507A"/>
                </a:solidFill>
              </a:rPr>
              <a:t>and </a:t>
            </a:r>
            <a:r>
              <a:rPr lang="en-US" dirty="0">
                <a:solidFill>
                  <a:srgbClr val="A8507A"/>
                </a:solidFill>
              </a:rPr>
              <a:t>climate change</a:t>
            </a:r>
            <a:r>
              <a:rPr lang="en-US" b="0" dirty="0">
                <a:solidFill>
                  <a:schemeClr val="dk1"/>
                </a:solidFill>
              </a:rPr>
              <a:t>)</a:t>
            </a:r>
            <a:endParaRPr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11BFDF3-85AE-4D22-B4C7-2DDCF98E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9" y="2568852"/>
            <a:ext cx="1951791" cy="1720296"/>
          </a:xfrm>
          <a:prstGeom prst="rect">
            <a:avLst/>
          </a:prstGeom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3925" y="903600"/>
            <a:ext cx="8013937" cy="520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 txBox="1">
            <a:spLocks noGrp="1"/>
          </p:cNvSpPr>
          <p:nvPr>
            <p:ph type="title"/>
          </p:nvPr>
        </p:nvSpPr>
        <p:spPr>
          <a:xfrm rot="-499">
            <a:off x="984712" y="171398"/>
            <a:ext cx="10826288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3600" dirty="0">
                <a:solidFill>
                  <a:srgbClr val="A8507A"/>
                </a:solidFill>
              </a:rPr>
              <a:t>Sustain Published Data           Through  </a:t>
            </a:r>
            <a:r>
              <a:rPr lang="en-US" sz="3600" dirty="0" err="1">
                <a:solidFill>
                  <a:srgbClr val="A8507A"/>
                </a:solidFill>
              </a:rPr>
              <a:t>PaN</a:t>
            </a:r>
            <a:r>
              <a:rPr lang="en-US" sz="3600" dirty="0">
                <a:solidFill>
                  <a:srgbClr val="A8507A"/>
                </a:solidFill>
              </a:rPr>
              <a:t>  Repositories</a:t>
            </a:r>
            <a:endParaRPr sz="3600" dirty="0">
              <a:solidFill>
                <a:srgbClr val="A8507A"/>
              </a:solidFill>
            </a:endParaRPr>
          </a:p>
        </p:txBody>
      </p:sp>
      <p:sp>
        <p:nvSpPr>
          <p:cNvPr id="243" name="Google Shape;243;p15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45" name="Google Shape;24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8862" y="5031412"/>
            <a:ext cx="938313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69698" y="5089627"/>
            <a:ext cx="938325" cy="3299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5"/>
          <p:cNvSpPr txBox="1"/>
          <p:nvPr/>
        </p:nvSpPr>
        <p:spPr>
          <a:xfrm>
            <a:off x="4119575" y="2999950"/>
            <a:ext cx="638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 err="1">
                <a:solidFill>
                  <a:srgbClr val="A8507A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PaN</a:t>
            </a:r>
            <a:r>
              <a:rPr lang="en-US" sz="3600" b="1" i="0" u="none" strike="noStrike" cap="none" dirty="0">
                <a:solidFill>
                  <a:srgbClr val="A8507A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 dirty="0">
                <a:solidFill>
                  <a:srgbClr val="A8507A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Open Data Repository</a:t>
            </a:r>
            <a:endParaRPr sz="1400" b="0" i="0" u="none" strike="noStrike" cap="none" dirty="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137600" y="6302328"/>
            <a:ext cx="7515225" cy="554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794250" y="6507543"/>
            <a:ext cx="1090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image: </a:t>
            </a:r>
            <a:r>
              <a:rPr lang="en-US" sz="1400" b="0" i="0" u="sng" strike="noStrike" cap="none" dirty="0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7"/>
              </a:rPr>
              <a:t>http://blogs.nature.com/scientificdata/2013/07/23/scientific-data-to-complement-and-promote-public-data-repositories/</a:t>
            </a:r>
            <a:r>
              <a:rPr lang="en-US" sz="1400" b="0" i="0" u="none" strike="noStrike" cap="none" dirty="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5"/>
          <p:cNvSpPr/>
          <p:nvPr/>
        </p:nvSpPr>
        <p:spPr>
          <a:xfrm>
            <a:off x="5651838" y="294463"/>
            <a:ext cx="714900" cy="31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8507A"/>
          </a:solidFill>
          <a:ln w="25400" cap="flat" cmpd="sng">
            <a:solidFill>
              <a:srgbClr val="A8507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C306B8-6173-475C-8A79-CDBFDF3CE100}"/>
              </a:ext>
            </a:extLst>
          </p:cNvPr>
          <p:cNvSpPr/>
          <p:nvPr/>
        </p:nvSpPr>
        <p:spPr>
          <a:xfrm>
            <a:off x="4763385" y="3765185"/>
            <a:ext cx="261120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buSzPts val="3600"/>
            </a:pPr>
            <a:r>
              <a:rPr lang="en-US" sz="1800" b="1" dirty="0" err="1">
                <a:solidFill>
                  <a:srgbClr val="A8507A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PaN</a:t>
            </a:r>
            <a:r>
              <a:rPr lang="en-US" sz="1800" b="1" dirty="0">
                <a:solidFill>
                  <a:srgbClr val="A8507A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Search API</a:t>
            </a:r>
            <a:endParaRPr lang="en-US" sz="1800" dirty="0">
              <a:highlight>
                <a:schemeClr val="lt1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AAB6A-8C2A-49D3-A901-888266C89A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204" y="4979896"/>
            <a:ext cx="938313" cy="508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AB8CC-1D57-490B-84D0-3D12DF2049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766" y="4981904"/>
            <a:ext cx="888448" cy="5083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CA7F2-B283-4E81-AB8E-8A79923EB130}"/>
              </a:ext>
            </a:extLst>
          </p:cNvPr>
          <p:cNvSpPr/>
          <p:nvPr/>
        </p:nvSpPr>
        <p:spPr>
          <a:xfrm>
            <a:off x="5371040" y="4795230"/>
            <a:ext cx="25127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buSzPts val="3600"/>
            </a:pPr>
            <a:r>
              <a:rPr lang="en-US" sz="1800" b="1" dirty="0">
                <a:solidFill>
                  <a:srgbClr val="A8507A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Local repositories</a:t>
            </a:r>
            <a:endParaRPr lang="en-US" sz="1800" dirty="0">
              <a:highlight>
                <a:schemeClr val="lt1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AB0D1-7CC8-4484-A653-C2018B714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805" y="5250149"/>
            <a:ext cx="444161" cy="66390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624440F-AD30-424E-97E3-BA37DD84F1A5}"/>
              </a:ext>
            </a:extLst>
          </p:cNvPr>
          <p:cNvGrpSpPr/>
          <p:nvPr/>
        </p:nvGrpSpPr>
        <p:grpSpPr>
          <a:xfrm>
            <a:off x="7327297" y="5280033"/>
            <a:ext cx="496714" cy="583091"/>
            <a:chOff x="5604540" y="5281680"/>
            <a:chExt cx="496714" cy="5830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5C665-6249-4794-B742-98FF3F805747}"/>
                </a:ext>
              </a:extLst>
            </p:cNvPr>
            <p:cNvSpPr/>
            <p:nvPr/>
          </p:nvSpPr>
          <p:spPr>
            <a:xfrm>
              <a:off x="5604540" y="5281680"/>
              <a:ext cx="496714" cy="5830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5D9DDD-46CB-4A4D-BCBF-44EAB2474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51838" y="5403821"/>
              <a:ext cx="444162" cy="393952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23284B-21B3-402F-A1C1-AF21B65802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56940" y="5342142"/>
            <a:ext cx="897013" cy="320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809F28-67E2-49FB-85D4-8300F9292FD9}"/>
              </a:ext>
            </a:extLst>
          </p:cNvPr>
          <p:cNvSpPr txBox="1"/>
          <p:nvPr/>
        </p:nvSpPr>
        <p:spPr>
          <a:xfrm>
            <a:off x="1746907" y="3707027"/>
            <a:ext cx="52834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Human</a:t>
            </a:r>
          </a:p>
          <a:p>
            <a:r>
              <a:rPr lang="en-US" sz="800" dirty="0">
                <a:solidFill>
                  <a:schemeClr val="bg2"/>
                </a:solidFill>
              </a:rPr>
              <a:t>Organ</a:t>
            </a:r>
          </a:p>
          <a:p>
            <a:r>
              <a:rPr lang="en-US" sz="800" dirty="0">
                <a:solidFill>
                  <a:schemeClr val="bg2"/>
                </a:solidFill>
              </a:rPr>
              <a:t>Atlas</a:t>
            </a:r>
            <a:endParaRPr lang="en-GB" sz="800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BBFF1-8B51-46C0-80E2-BA2FE0398A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40164" y="5987686"/>
            <a:ext cx="476980" cy="4769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E98B64-E6C5-437B-961D-00F30C313A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56358" y="5954400"/>
            <a:ext cx="595480" cy="59548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B2CB47-0091-430C-BCC6-A8AD6181F9D3}"/>
              </a:ext>
            </a:extLst>
          </p:cNvPr>
          <p:cNvCxnSpPr>
            <a:cxnSpLocks/>
            <a:stCxn id="247" idx="1"/>
          </p:cNvCxnSpPr>
          <p:nvPr/>
        </p:nvCxnSpPr>
        <p:spPr>
          <a:xfrm flipH="1">
            <a:off x="2661920" y="3369400"/>
            <a:ext cx="1457655" cy="1787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4DA09B2-8806-4B33-8824-EF2976689D86}"/>
              </a:ext>
            </a:extLst>
          </p:cNvPr>
          <p:cNvSpPr/>
          <p:nvPr/>
        </p:nvSpPr>
        <p:spPr>
          <a:xfrm>
            <a:off x="662346" y="4420275"/>
            <a:ext cx="18165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ts val="3600"/>
            </a:pPr>
            <a:r>
              <a:rPr lang="en-US" b="1" dirty="0" err="1">
                <a:solidFill>
                  <a:srgbClr val="A8507A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PaN</a:t>
            </a:r>
            <a:r>
              <a:rPr lang="en-US" b="1" dirty="0">
                <a:solidFill>
                  <a:srgbClr val="A8507A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Open Data Portal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04449E-04F4-40D7-AEE5-B13EAC08DD04}"/>
              </a:ext>
            </a:extLst>
          </p:cNvPr>
          <p:cNvSpPr txBox="1"/>
          <p:nvPr/>
        </p:nvSpPr>
        <p:spPr>
          <a:xfrm>
            <a:off x="9523121" y="1541895"/>
            <a:ext cx="58990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Citizen Science</a:t>
            </a:r>
            <a:endParaRPr lang="en-GB" sz="800" dirty="0">
              <a:solidFill>
                <a:schemeClr val="bg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6FA163-76FE-4C4F-AFC3-5CF0D6B785B6}"/>
              </a:ext>
            </a:extLst>
          </p:cNvPr>
          <p:cNvSpPr txBox="1"/>
          <p:nvPr/>
        </p:nvSpPr>
        <p:spPr>
          <a:xfrm>
            <a:off x="7280700" y="1568808"/>
            <a:ext cx="58990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Open Science</a:t>
            </a:r>
            <a:endParaRPr lang="en-GB" sz="800" dirty="0">
              <a:solidFill>
                <a:schemeClr val="bg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80F4F0-FCC3-46E0-B0BC-593A722CD9C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30213" y="5402174"/>
            <a:ext cx="962889" cy="30680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6E9F88F-298A-4188-8456-67D95439FB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948284" y="5454696"/>
            <a:ext cx="1085529" cy="2615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E6616D-AF6B-47D4-858F-52C2828856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21683" y="5394341"/>
            <a:ext cx="698330" cy="37551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393" y="0"/>
            <a:ext cx="10394327" cy="1395412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A8507A"/>
                </a:solidFill>
              </a:rPr>
              <a:t>Building the </a:t>
            </a:r>
            <a:r>
              <a:rPr lang="en-US" sz="4000" dirty="0" err="1">
                <a:solidFill>
                  <a:srgbClr val="A8507A"/>
                </a:solidFill>
              </a:rPr>
              <a:t>PaN</a:t>
            </a:r>
            <a:r>
              <a:rPr lang="en-US" sz="4000" dirty="0">
                <a:solidFill>
                  <a:srgbClr val="A8507A"/>
                </a:solidFill>
              </a:rPr>
              <a:t> Data Commons on the </a:t>
            </a:r>
            <a:br>
              <a:rPr lang="en-US" sz="4000" dirty="0">
                <a:solidFill>
                  <a:srgbClr val="A8507A"/>
                </a:solidFill>
              </a:rPr>
            </a:br>
            <a:r>
              <a:rPr lang="en-US" sz="4000" dirty="0">
                <a:solidFill>
                  <a:srgbClr val="A8507A"/>
                </a:solidFill>
              </a:rPr>
              <a:t>PaNOSC search portal</a:t>
            </a:r>
            <a:endParaRPr lang="en-US" sz="4000" b="0" dirty="0">
              <a:solidFill>
                <a:srgbClr val="A8507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AA9B31-8580-48A0-AFBF-5CF732F7A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35" y="1323975"/>
            <a:ext cx="96869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80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BE6500-C01D-4A09-87E0-56FAEA8F570C}"/>
              </a:ext>
            </a:extLst>
          </p:cNvPr>
          <p:cNvSpPr/>
          <p:nvPr/>
        </p:nvSpPr>
        <p:spPr>
          <a:xfrm>
            <a:off x="263234" y="4474116"/>
            <a:ext cx="40638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Source: “</a:t>
            </a:r>
            <a:r>
              <a:rPr lang="en-US" b="1" dirty="0" err="1">
                <a:solidFill>
                  <a:srgbClr val="B13C7E"/>
                </a:solidFill>
              </a:rPr>
              <a:t>SciCat</a:t>
            </a:r>
            <a:r>
              <a:rPr lang="en-US" b="1" dirty="0">
                <a:solidFill>
                  <a:srgbClr val="B13C7E"/>
                </a:solidFill>
              </a:rPr>
              <a:t> implementation of the PaNOSC Search</a:t>
            </a:r>
            <a:r>
              <a:rPr lang="en-US" b="1" dirty="0"/>
              <a:t>”</a:t>
            </a:r>
            <a:r>
              <a:rPr lang="en-GB" dirty="0"/>
              <a:t> by </a:t>
            </a:r>
            <a:r>
              <a:rPr lang="en-GB" b="1" dirty="0"/>
              <a:t>Max </a:t>
            </a:r>
            <a:r>
              <a:rPr lang="en-GB" b="1" dirty="0" err="1"/>
              <a:t>Novelli</a:t>
            </a:r>
            <a:r>
              <a:rPr lang="en-GB" b="1" dirty="0"/>
              <a:t> </a:t>
            </a:r>
            <a:r>
              <a:rPr lang="en-GB" dirty="0"/>
              <a:t>(ESS) et al, </a:t>
            </a:r>
            <a:r>
              <a:rPr lang="en-GB" dirty="0">
                <a:hlinkClick r:id="rId2"/>
              </a:rPr>
              <a:t>https://indico.psi.ch/event/12738/contributions/38937/</a:t>
            </a:r>
            <a:r>
              <a:rPr lang="en-GB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AECB2-097C-49DC-BA4E-9A0FFE905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7"/>
          <a:stretch/>
        </p:blipFill>
        <p:spPr>
          <a:xfrm>
            <a:off x="4483195" y="0"/>
            <a:ext cx="7708805" cy="6743700"/>
          </a:xfrm>
          <a:prstGeom prst="rect">
            <a:avLst/>
          </a:prstGeom>
        </p:spPr>
      </p:pic>
      <p:sp>
        <p:nvSpPr>
          <p:cNvPr id="5" name="Google Shape;113;p8">
            <a:extLst>
              <a:ext uri="{FF2B5EF4-FFF2-40B4-BE49-F238E27FC236}">
                <a16:creationId xmlns:a16="http://schemas.microsoft.com/office/drawing/2014/main" id="{96362957-D9B9-746C-BDC8-6B9A9F943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44" y="410826"/>
            <a:ext cx="4523016" cy="355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dirty="0">
                <a:solidFill>
                  <a:srgbClr val="A8507A"/>
                </a:solidFill>
              </a:rPr>
              <a:t>PaNOSC Search API portal @ </a:t>
            </a:r>
            <a:r>
              <a:rPr lang="en-US" sz="3600" dirty="0">
                <a:solidFill>
                  <a:srgbClr val="A8507A"/>
                </a:solidFill>
                <a:hlinkClick r:id="rId4"/>
              </a:rPr>
              <a:t>https://data.panosc.eu</a:t>
            </a:r>
            <a:br>
              <a:rPr lang="en-US" sz="3600" dirty="0">
                <a:solidFill>
                  <a:srgbClr val="A8507A"/>
                </a:solidFill>
              </a:rPr>
            </a:br>
            <a:br>
              <a:rPr lang="en-US" sz="3600" dirty="0">
                <a:solidFill>
                  <a:srgbClr val="A8507A"/>
                </a:solidFill>
              </a:rPr>
            </a:br>
            <a:r>
              <a:rPr lang="en-US" sz="3600" dirty="0">
                <a:solidFill>
                  <a:srgbClr val="A8507A"/>
                </a:solidFill>
              </a:rPr>
              <a:t>DEMO!</a:t>
            </a:r>
            <a:endParaRPr sz="3600" dirty="0">
              <a:solidFill>
                <a:srgbClr val="A850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7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243ED3F-25FB-984D-BFB1-1BE7B034C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25858"/>
              </p:ext>
            </p:extLst>
          </p:nvPr>
        </p:nvGraphicFramePr>
        <p:xfrm>
          <a:off x="215900" y="1929909"/>
          <a:ext cx="11633200" cy="4508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472">
                  <a:extLst>
                    <a:ext uri="{9D8B030D-6E8A-4147-A177-3AD203B41FA5}">
                      <a16:colId xmlns:a16="http://schemas.microsoft.com/office/drawing/2014/main" val="1672424401"/>
                    </a:ext>
                  </a:extLst>
                </a:gridCol>
                <a:gridCol w="4651928">
                  <a:extLst>
                    <a:ext uri="{9D8B030D-6E8A-4147-A177-3AD203B41FA5}">
                      <a16:colId xmlns:a16="http://schemas.microsoft.com/office/drawing/2014/main" val="1233629934"/>
                    </a:ext>
                  </a:extLst>
                </a:gridCol>
                <a:gridCol w="4622800">
                  <a:extLst>
                    <a:ext uri="{9D8B030D-6E8A-4147-A177-3AD203B41FA5}">
                      <a16:colId xmlns:a16="http://schemas.microsoft.com/office/drawing/2014/main" val="1930491774"/>
                    </a:ext>
                  </a:extLst>
                </a:gridCol>
              </a:tblGrid>
              <a:tr h="94238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826090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EU Call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HORIZON 2020 INFRA-EOSC-04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HORIZON 2020 INFRA-EOSC-5B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800694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B13C7E"/>
                          </a:solidFill>
                        </a:rPr>
                        <a:t>Cluster of ESFRI PaN Sources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B13C7E"/>
                          </a:solidFill>
                        </a:rPr>
                        <a:t>EOSC PaN Data Services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908447"/>
                  </a:ext>
                </a:extLst>
              </a:tr>
              <a:tr h="42835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Partners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ESRF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ILL, ESS, EU-XFEL, CERIC-ERIC, ELI-DC, EGI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DESY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ALBA, DLS, ELETTRA, EGI, HZB, HZDDR, Max IV, PSI, Soleil, UKRI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808437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Observers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GEANT  EU-DAT National RI’s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666180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Linked 3</a:t>
                      </a:r>
                      <a:r>
                        <a:rPr lang="en-US" sz="1400" baseline="30000" dirty="0">
                          <a:solidFill>
                            <a:schemeClr val="bg2"/>
                          </a:solidFill>
                        </a:rPr>
                        <a:t>rd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 Party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DESY STFC CESNET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057249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Start – End (Duration)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2018-12-01 – 2022-11-30 [4 Years]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2019-09-01 – 2023-02-28 [ 3 ½ Years]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1647919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Coordinators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A. </a:t>
                      </a:r>
                      <a:r>
                        <a:rPr 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Götz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G. </a:t>
                      </a:r>
                      <a:r>
                        <a:rPr 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Bodera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P. Fuhrmann, S. </a:t>
                      </a:r>
                      <a:r>
                        <a:rPr 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Servan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J. </a:t>
                      </a:r>
                      <a:r>
                        <a:rPr 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Marauska</a:t>
                      </a:r>
                      <a:endParaRPr 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675419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Budget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12 M Euros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 M Euros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447329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Home Page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linkClick r:id="rId3"/>
                        </a:rPr>
                        <a:t>https://panosc.eu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linkClick r:id="rId4"/>
                        </a:rPr>
                        <a:t>https://expands.eu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095000"/>
                  </a:ext>
                </a:extLst>
              </a:tr>
              <a:tr h="257015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Twitter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@</a:t>
                      </a:r>
                      <a:r>
                        <a:rPr 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PaNOSC_eu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#PaNOSC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@</a:t>
                      </a:r>
                      <a:r>
                        <a:rPr lang="en-US" sz="14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ExPaNDS_eu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#ExPaNDS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195157"/>
                  </a:ext>
                </a:extLst>
              </a:tr>
              <a:tr h="294808"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bg2"/>
                          </a:solidFill>
                        </a:rPr>
                        <a:t>GitHUB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linkClick r:id="rId5"/>
                        </a:rPr>
                        <a:t>https://github.com/panosc-eu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linkClick r:id="rId6"/>
                        </a:rPr>
                        <a:t>https://github.com/expands-eu</a:t>
                      </a:r>
                      <a:r>
                        <a:rPr 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991959"/>
                  </a:ext>
                </a:extLst>
              </a:tr>
            </a:tbl>
          </a:graphicData>
        </a:graphic>
      </p:graphicFrame>
      <p:pic>
        <p:nvPicPr>
          <p:cNvPr id="18" name="Google Shape;15;p27">
            <a:extLst>
              <a:ext uri="{FF2B5EF4-FFF2-40B4-BE49-F238E27FC236}">
                <a16:creationId xmlns:a16="http://schemas.microsoft.com/office/drawing/2014/main" id="{7E3EACE3-FF95-0A42-9766-1A2A6BDA83B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10621" y="2200006"/>
            <a:ext cx="1229912" cy="58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6;p27">
            <a:extLst>
              <a:ext uri="{FF2B5EF4-FFF2-40B4-BE49-F238E27FC236}">
                <a16:creationId xmlns:a16="http://schemas.microsoft.com/office/drawing/2014/main" id="{1B3496BC-AAB1-D041-AB88-D3207BD1331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21485" y="2338147"/>
            <a:ext cx="1057408" cy="4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2FE21B-7BA2-004F-9854-C2B3DEFBD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162361"/>
            <a:ext cx="10560929" cy="446276"/>
          </a:xfrm>
        </p:spPr>
        <p:txBody>
          <a:bodyPr/>
          <a:lstStyle/>
          <a:p>
            <a:r>
              <a:rPr lang="en-US" sz="3200" dirty="0">
                <a:solidFill>
                  <a:srgbClr val="B13C7E"/>
                </a:solidFill>
              </a:rPr>
              <a:t>The PaNOSC and </a:t>
            </a:r>
            <a:r>
              <a:rPr lang="en-US" sz="3200" dirty="0" err="1">
                <a:solidFill>
                  <a:srgbClr val="B13C7E"/>
                </a:solidFill>
              </a:rPr>
              <a:t>ExPaNDS</a:t>
            </a:r>
            <a:r>
              <a:rPr lang="en-US" sz="3200" dirty="0">
                <a:solidFill>
                  <a:srgbClr val="B13C7E"/>
                </a:solidFill>
              </a:rPr>
              <a:t> H2020 EOSC projects in numbers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DB70B84-9A3B-E749-BF83-BC4693F315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37989" y="859811"/>
          <a:ext cx="11066400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00">
                  <a:extLst>
                    <a:ext uri="{9D8B030D-6E8A-4147-A177-3AD203B41FA5}">
                      <a16:colId xmlns:a16="http://schemas.microsoft.com/office/drawing/2014/main" val="2124095619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578064252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4276255084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191930760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431279075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50783937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3063936361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3654912352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91483315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550264098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3261519040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544058312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510299944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73839387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927238211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3427686834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887540331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513312239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708925335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744288200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567454960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3410177756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4107984937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279809504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491203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424837313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836939317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214598065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875402798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556972314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3417210273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524912653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537176517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752643133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4243104528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889809577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3859354331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13378529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138924838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490928253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3885231530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153902154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183291853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3983361529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782014657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565250668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2682901088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48392208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459955491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774586149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908852132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1678194535"/>
                    </a:ext>
                  </a:extLst>
                </a:gridCol>
                <a:gridCol w="208800">
                  <a:extLst>
                    <a:ext uri="{9D8B030D-6E8A-4147-A177-3AD203B41FA5}">
                      <a16:colId xmlns:a16="http://schemas.microsoft.com/office/drawing/2014/main" val="4091784505"/>
                    </a:ext>
                  </a:extLst>
                </a:gridCol>
              </a:tblGrid>
              <a:tr h="2514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2019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2020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2021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2022</a:t>
                      </a:r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dirty="0"/>
                        <a:t>2023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11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622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2472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C49E163-3F84-0C46-A015-C0C2BB021FFF}"/>
              </a:ext>
            </a:extLst>
          </p:cNvPr>
          <p:cNvSpPr txBox="1"/>
          <p:nvPr/>
        </p:nvSpPr>
        <p:spPr>
          <a:xfrm>
            <a:off x="25438" y="117836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PaNOSC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F1A897-7505-0E44-8B0E-793A3E184BBF}"/>
              </a:ext>
            </a:extLst>
          </p:cNvPr>
          <p:cNvSpPr txBox="1"/>
          <p:nvPr/>
        </p:nvSpPr>
        <p:spPr>
          <a:xfrm>
            <a:off x="25438" y="156550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ExPaNDS</a:t>
            </a:r>
          </a:p>
        </p:txBody>
      </p:sp>
    </p:spTree>
    <p:extLst>
      <p:ext uri="{BB962C8B-B14F-4D97-AF65-F5344CB8AC3E}">
        <p14:creationId xmlns:p14="http://schemas.microsoft.com/office/powerpoint/2010/main" val="412645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3;p8">
            <a:extLst>
              <a:ext uri="{FF2B5EF4-FFF2-40B4-BE49-F238E27FC236}">
                <a16:creationId xmlns:a16="http://schemas.microsoft.com/office/drawing/2014/main" id="{96362957-D9B9-746C-BDC8-6B9A9F943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127" y="241779"/>
            <a:ext cx="11346873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dirty="0">
                <a:solidFill>
                  <a:srgbClr val="A8507A"/>
                </a:solidFill>
              </a:rPr>
              <a:t>PaNOSC Search API – implemented on top of </a:t>
            </a:r>
            <a:r>
              <a:rPr lang="en-US" sz="3600" dirty="0" err="1">
                <a:solidFill>
                  <a:srgbClr val="A8507A"/>
                </a:solidFill>
              </a:rPr>
              <a:t>SciCat</a:t>
            </a:r>
            <a:endParaRPr sz="3600" dirty="0">
              <a:solidFill>
                <a:srgbClr val="A8507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186577-C55C-41F6-847F-72FBA409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956"/>
            <a:ext cx="12192000" cy="48881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BE6500-C01D-4A09-87E0-56FAEA8F570C}"/>
              </a:ext>
            </a:extLst>
          </p:cNvPr>
          <p:cNvSpPr/>
          <p:nvPr/>
        </p:nvSpPr>
        <p:spPr>
          <a:xfrm>
            <a:off x="263234" y="5862044"/>
            <a:ext cx="117348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Source: “</a:t>
            </a:r>
            <a:r>
              <a:rPr lang="en-US" b="1" dirty="0" err="1"/>
              <a:t>SciCat</a:t>
            </a:r>
            <a:r>
              <a:rPr lang="en-US" b="1" dirty="0"/>
              <a:t> implementation of the PaNOSC Search”</a:t>
            </a:r>
            <a:r>
              <a:rPr lang="en-GB" dirty="0"/>
              <a:t> by </a:t>
            </a:r>
            <a:r>
              <a:rPr lang="en-GB" b="1" dirty="0"/>
              <a:t>Max </a:t>
            </a:r>
            <a:r>
              <a:rPr lang="en-GB" b="1" dirty="0" err="1"/>
              <a:t>Novelli</a:t>
            </a:r>
            <a:r>
              <a:rPr lang="en-GB" b="1" dirty="0"/>
              <a:t> </a:t>
            </a:r>
            <a:r>
              <a:rPr lang="en-GB" dirty="0"/>
              <a:t>(ESS) et al, </a:t>
            </a:r>
            <a:r>
              <a:rPr lang="en-GB" dirty="0">
                <a:hlinkClick r:id="rId3"/>
              </a:rPr>
              <a:t>https://indico.psi.ch/event/12738/contributions/38937/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6495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6BA860-B185-4BCB-80C2-1CA5C6D4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035" y="3358660"/>
            <a:ext cx="5080699" cy="35260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2F804-02E2-4EF3-B9B1-8D71232D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081889" cy="921434"/>
          </a:xfrm>
        </p:spPr>
        <p:txBody>
          <a:bodyPr/>
          <a:lstStyle/>
          <a:p>
            <a:r>
              <a:rPr lang="en-US" sz="4800" dirty="0">
                <a:solidFill>
                  <a:srgbClr val="A8507A"/>
                </a:solidFill>
              </a:rPr>
              <a:t>What we need from YOU:</a:t>
            </a:r>
            <a:endParaRPr lang="en-GB" sz="4800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FF82-E316-4123-AAD7-64D647C41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422" y="1143000"/>
            <a:ext cx="8342141" cy="4793566"/>
          </a:xfrm>
        </p:spPr>
        <p:txBody>
          <a:bodyPr/>
          <a:lstStyle/>
          <a:p>
            <a:pPr marL="971550" indent="-742950">
              <a:buFont typeface="+mj-lt"/>
              <a:buAutoNum type="arabicPeriod"/>
            </a:pPr>
            <a:r>
              <a:rPr lang="en-US" sz="3600" dirty="0">
                <a:solidFill>
                  <a:srgbClr val="1F8787"/>
                </a:solidFill>
              </a:rPr>
              <a:t>Implement a open data repository</a:t>
            </a:r>
          </a:p>
          <a:p>
            <a:pPr marL="971550" indent="-742950">
              <a:buFont typeface="+mj-lt"/>
              <a:buAutoNum type="arabicPeriod"/>
            </a:pPr>
            <a:r>
              <a:rPr lang="en-US" sz="3600" dirty="0"/>
              <a:t>Deploy the PaNOSC Search API + scoring </a:t>
            </a:r>
          </a:p>
          <a:p>
            <a:pPr marL="971550" indent="-742950">
              <a:buFont typeface="+mj-lt"/>
              <a:buAutoNum type="arabicPeriod"/>
            </a:pPr>
            <a:r>
              <a:rPr lang="en-US" sz="3600" dirty="0">
                <a:solidFill>
                  <a:srgbClr val="A8507A"/>
                </a:solidFill>
              </a:rPr>
              <a:t>Connect your search endpoint to the </a:t>
            </a:r>
            <a:r>
              <a:rPr lang="en-US" sz="3600" dirty="0" err="1">
                <a:solidFill>
                  <a:srgbClr val="A8507A"/>
                </a:solidFill>
              </a:rPr>
              <a:t>PaN</a:t>
            </a:r>
            <a:r>
              <a:rPr lang="en-US" sz="3600" dirty="0">
                <a:solidFill>
                  <a:srgbClr val="A8507A"/>
                </a:solidFill>
              </a:rPr>
              <a:t> Search Portal  </a:t>
            </a:r>
          </a:p>
          <a:p>
            <a:pPr marL="971550" indent="-742950">
              <a:buFont typeface="+mj-lt"/>
              <a:buAutoNum type="arabicPeriod"/>
            </a:pPr>
            <a:r>
              <a:rPr lang="en-US" sz="3600" dirty="0">
                <a:solidFill>
                  <a:srgbClr val="0E5F93"/>
                </a:solidFill>
              </a:rPr>
              <a:t>Data stewards to curate metadata</a:t>
            </a:r>
          </a:p>
          <a:p>
            <a:pPr marL="971550" indent="-742950">
              <a:buFont typeface="+mj-lt"/>
              <a:buAutoNum type="arabicPeriod"/>
            </a:pPr>
            <a:r>
              <a:rPr lang="en-US" sz="3600" dirty="0">
                <a:solidFill>
                  <a:srgbClr val="E58A2F"/>
                </a:solidFill>
              </a:rPr>
              <a:t>Train your scientists in FAIR data</a:t>
            </a:r>
          </a:p>
          <a:p>
            <a:pPr marL="971550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Help build a knowledge graph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4F90E-EF46-47C8-B026-BF192320E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9"/>
          <a:stretch/>
        </p:blipFill>
        <p:spPr>
          <a:xfrm>
            <a:off x="8764172" y="-1"/>
            <a:ext cx="3538904" cy="34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26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2F804-02E2-4EF3-B9B1-8D71232D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8081889" cy="446276"/>
          </a:xfrm>
        </p:spPr>
        <p:txBody>
          <a:bodyPr/>
          <a:lstStyle/>
          <a:p>
            <a:r>
              <a:rPr lang="en-US" sz="3600" dirty="0">
                <a:solidFill>
                  <a:srgbClr val="A8507A"/>
                </a:solidFill>
              </a:rPr>
              <a:t>Conclusion</a:t>
            </a:r>
            <a:endParaRPr lang="en-GB" sz="3600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FF82-E316-4123-AAD7-64D647C41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1050171" cy="4793566"/>
          </a:xfrm>
        </p:spPr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en-US" dirty="0" err="1">
                <a:solidFill>
                  <a:srgbClr val="1F8787"/>
                </a:solidFill>
              </a:rPr>
              <a:t>ExPaNDS</a:t>
            </a:r>
            <a:r>
              <a:rPr lang="en-US" dirty="0">
                <a:solidFill>
                  <a:srgbClr val="1F8787"/>
                </a:solidFill>
              </a:rPr>
              <a:t> and PaNOSC have laid the foundations for a </a:t>
            </a:r>
            <a:r>
              <a:rPr lang="en-US" dirty="0" err="1">
                <a:solidFill>
                  <a:srgbClr val="1F8787"/>
                </a:solidFill>
              </a:rPr>
              <a:t>PaN</a:t>
            </a:r>
            <a:r>
              <a:rPr lang="en-US" dirty="0">
                <a:solidFill>
                  <a:srgbClr val="1F8787"/>
                </a:solidFill>
              </a:rPr>
              <a:t> Data Commons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>
                <a:solidFill>
                  <a:srgbClr val="1F8787"/>
                </a:solidFill>
              </a:rPr>
              <a:t>The outcomes of the two projects will enable a </a:t>
            </a:r>
            <a:r>
              <a:rPr lang="en-US" dirty="0" err="1">
                <a:solidFill>
                  <a:srgbClr val="1F8787"/>
                </a:solidFill>
              </a:rPr>
              <a:t>PaN</a:t>
            </a:r>
            <a:r>
              <a:rPr lang="en-US" dirty="0">
                <a:solidFill>
                  <a:srgbClr val="1F8787"/>
                </a:solidFill>
              </a:rPr>
              <a:t> Data Commons of FAIR data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>
                <a:solidFill>
                  <a:srgbClr val="1F8787"/>
                </a:solidFill>
              </a:rPr>
              <a:t>A </a:t>
            </a:r>
            <a:r>
              <a:rPr lang="en-US" dirty="0" err="1">
                <a:solidFill>
                  <a:srgbClr val="1F8787"/>
                </a:solidFill>
              </a:rPr>
              <a:t>PaN</a:t>
            </a:r>
            <a:r>
              <a:rPr lang="en-US" dirty="0">
                <a:solidFill>
                  <a:srgbClr val="1F8787"/>
                </a:solidFill>
              </a:rPr>
              <a:t> Data Commons will preserve and increase data reuse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>
                <a:solidFill>
                  <a:srgbClr val="1F8787"/>
                </a:solidFill>
              </a:rPr>
              <a:t>Finance to sustain a Data Commons will come from facilities + EOSC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>
                <a:solidFill>
                  <a:srgbClr val="1F8787"/>
                </a:solidFill>
              </a:rPr>
              <a:t>The </a:t>
            </a:r>
            <a:r>
              <a:rPr lang="en-US" dirty="0" err="1">
                <a:solidFill>
                  <a:srgbClr val="1F8787"/>
                </a:solidFill>
              </a:rPr>
              <a:t>PaN</a:t>
            </a:r>
            <a:r>
              <a:rPr lang="en-US" dirty="0">
                <a:solidFill>
                  <a:srgbClr val="1F8787"/>
                </a:solidFill>
              </a:rPr>
              <a:t> community is on the road to becoming part of the FAIR data landscape</a:t>
            </a:r>
          </a:p>
          <a:p>
            <a:pPr marL="685800" indent="-457200">
              <a:buFont typeface="+mj-lt"/>
              <a:buAutoNum type="arabicPeriod"/>
            </a:pPr>
            <a:r>
              <a:rPr lang="en-US" dirty="0">
                <a:solidFill>
                  <a:srgbClr val="1F8787"/>
                </a:solidFill>
              </a:rPr>
              <a:t>Saving our data helps fight climate change </a:t>
            </a:r>
            <a:r>
              <a:rPr lang="en-US">
                <a:solidFill>
                  <a:srgbClr val="1F8787"/>
                </a:solidFill>
              </a:rPr>
              <a:t>and supports </a:t>
            </a:r>
            <a:r>
              <a:rPr lang="en-US" dirty="0">
                <a:solidFill>
                  <a:srgbClr val="1F8787"/>
                </a:solidFill>
              </a:rPr>
              <a:t>open science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ED3936-6186-4425-8F90-8D590EFB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144" y="3919983"/>
            <a:ext cx="3802674" cy="23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5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6009A3-29EC-A74E-A094-17232A86C360}"/>
              </a:ext>
            </a:extLst>
          </p:cNvPr>
          <p:cNvSpPr txBox="1">
            <a:spLocks/>
          </p:cNvSpPr>
          <p:nvPr/>
        </p:nvSpPr>
        <p:spPr>
          <a:xfrm>
            <a:off x="478245" y="330914"/>
            <a:ext cx="11082384" cy="705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tabLst/>
              <a:defRPr/>
            </a:pPr>
            <a:r>
              <a:rPr lang="en-US" sz="4800" dirty="0">
                <a:solidFill>
                  <a:srgbClr val="A8507A"/>
                </a:solidFill>
              </a:rPr>
              <a:t>Useful links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4C4D4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C06C0D-C763-2643-BF25-57E06BC27CA8}"/>
              </a:ext>
            </a:extLst>
          </p:cNvPr>
          <p:cNvSpPr txBox="1">
            <a:spLocks/>
          </p:cNvSpPr>
          <p:nvPr/>
        </p:nvSpPr>
        <p:spPr>
          <a:xfrm>
            <a:off x="335000" y="1901147"/>
            <a:ext cx="11857000" cy="4813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800" dirty="0" err="1">
                <a:solidFill>
                  <a:sysClr val="windowText" lastClr="000000"/>
                </a:solidFill>
                <a:latin typeface="Calibri" panose="020F0502020204030204"/>
              </a:rPr>
              <a:t>ExPaNDS</a:t>
            </a:r>
            <a:r>
              <a:rPr lang="en-US" sz="4800" dirty="0">
                <a:solidFill>
                  <a:sysClr val="windowText" lastClr="000000"/>
                </a:solidFill>
                <a:latin typeface="Calibri" panose="020F0502020204030204"/>
              </a:rPr>
              <a:t> - </a:t>
            </a:r>
            <a:r>
              <a:rPr lang="en-US" sz="4800" dirty="0">
                <a:solidFill>
                  <a:sysClr val="windowText" lastClr="000000"/>
                </a:solidFill>
                <a:latin typeface="Calibri" panose="020F0502020204030204"/>
                <a:hlinkClick r:id="rId2"/>
              </a:rPr>
              <a:t>https://expands.eu/</a:t>
            </a:r>
            <a:r>
              <a:rPr lang="en-US" sz="4800" dirty="0">
                <a:solidFill>
                  <a:sysClr val="windowText" lastClr="000000"/>
                </a:solidFill>
                <a:latin typeface="Calibri" panose="020F0502020204030204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PaNOSC -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https://www.panosc.eu/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lvl="0">
              <a:buClrTx/>
              <a:defRPr/>
            </a:pPr>
            <a:r>
              <a:rPr lang="en-US" sz="4800" dirty="0">
                <a:solidFill>
                  <a:sysClr val="windowText" lastClr="000000"/>
                </a:solidFill>
                <a:latin typeface="Calibri" panose="020F0502020204030204"/>
              </a:rPr>
              <a:t>EOSC Association - </a:t>
            </a:r>
            <a:r>
              <a:rPr lang="en-US" sz="4800" dirty="0">
                <a:solidFill>
                  <a:sysClr val="windowText" lastClr="000000"/>
                </a:solidFill>
                <a:latin typeface="Calibri" panose="020F0502020204030204"/>
                <a:hlinkClick r:id="rId4"/>
              </a:rPr>
              <a:t>https://eosc.eu/</a:t>
            </a:r>
            <a:endParaRPr lang="en-US" sz="4800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lvl="0">
              <a:buClrTx/>
              <a:defRPr/>
            </a:pPr>
            <a:r>
              <a:rPr lang="en-US" sz="4800" dirty="0">
                <a:solidFill>
                  <a:sysClr val="windowText" lastClr="000000"/>
                </a:solidFill>
                <a:latin typeface="Calibri" panose="020F0502020204030204"/>
              </a:rPr>
              <a:t>PaNOSC data portal – </a:t>
            </a:r>
            <a:r>
              <a:rPr lang="en-US" sz="4800" dirty="0">
                <a:solidFill>
                  <a:sysClr val="windowText" lastClr="000000"/>
                </a:solidFill>
                <a:latin typeface="Calibri" panose="020F0502020204030204"/>
                <a:hlinkClick r:id="rId5"/>
              </a:rPr>
              <a:t>https://data.panosc.eu</a:t>
            </a:r>
            <a:r>
              <a:rPr lang="en-US" sz="4800" dirty="0">
                <a:solidFill>
                  <a:sysClr val="windowText" lastClr="000000"/>
                </a:solidFill>
                <a:latin typeface="Calibri" panose="020F0502020204030204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4800" i="1" dirty="0">
              <a:solidFill>
                <a:sysClr val="windowText" lastClr="000000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4800" b="0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727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33" y="0"/>
            <a:ext cx="11857367" cy="80772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A8507A"/>
                </a:solidFill>
              </a:rPr>
              <a:t>Sources used for carbon footprint estimates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072AB8-4529-4F8A-9992-B47218953C24}"/>
              </a:ext>
            </a:extLst>
          </p:cNvPr>
          <p:cNvSpPr/>
          <p:nvPr/>
        </p:nvSpPr>
        <p:spPr>
          <a:xfrm>
            <a:off x="2085304" y="6292529"/>
            <a:ext cx="721995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https://sciencebusiness.net/news/energy-crisis-starting-hit-europes-big-science-labs</a:t>
            </a:r>
            <a:r>
              <a:rPr lang="en-GB" dirty="0"/>
              <a:t> </a:t>
            </a:r>
          </a:p>
        </p:txBody>
      </p:sp>
      <p:sp>
        <p:nvSpPr>
          <p:cNvPr id="6" name="Google Shape;257;p14">
            <a:extLst>
              <a:ext uri="{FF2B5EF4-FFF2-40B4-BE49-F238E27FC236}">
                <a16:creationId xmlns:a16="http://schemas.microsoft.com/office/drawing/2014/main" id="{3DB49514-85AD-4A5A-83BE-4E1E597292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4632" y="807720"/>
            <a:ext cx="11689727" cy="487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81000">
              <a:lnSpc>
                <a:spcPct val="115000"/>
              </a:lnSpc>
              <a:spcBef>
                <a:spcPts val="500"/>
              </a:spcBef>
              <a:buChar char="●"/>
            </a:pPr>
            <a:r>
              <a:rPr lang="en-US" dirty="0">
                <a:solidFill>
                  <a:srgbClr val="A8507A"/>
                </a:solidFill>
              </a:rPr>
              <a:t>User Travel - </a:t>
            </a:r>
            <a:r>
              <a:rPr lang="en-US" b="0" dirty="0">
                <a:solidFill>
                  <a:schemeClr val="tx1"/>
                </a:solidFill>
                <a:hlinkClick r:id="rId4"/>
              </a:rPr>
              <a:t>https://calculator.carbonfootprint.com/calculator.aspx?tab=3</a:t>
            </a:r>
            <a:endParaRPr lang="en-US" b="0" dirty="0">
              <a:solidFill>
                <a:schemeClr val="tx1"/>
              </a:solidFill>
            </a:endParaRPr>
          </a:p>
          <a:p>
            <a:pPr lvl="0" indent="-381000">
              <a:lnSpc>
                <a:spcPct val="115000"/>
              </a:lnSpc>
              <a:spcBef>
                <a:spcPts val="500"/>
              </a:spcBef>
              <a:buChar char="●"/>
            </a:pPr>
            <a:r>
              <a:rPr lang="en-US" dirty="0">
                <a:solidFill>
                  <a:srgbClr val="A8507A"/>
                </a:solidFill>
              </a:rPr>
              <a:t>Beamtime energy consumption </a:t>
            </a:r>
            <a:r>
              <a:rPr lang="en-US" b="0" dirty="0">
                <a:solidFill>
                  <a:schemeClr val="dk1"/>
                </a:solidFill>
              </a:rPr>
              <a:t>– ESRF electrical monitor + control system</a:t>
            </a:r>
          </a:p>
          <a:p>
            <a:pPr lvl="0" indent="-381000">
              <a:lnSpc>
                <a:spcPct val="115000"/>
              </a:lnSpc>
              <a:spcBef>
                <a:spcPts val="500"/>
              </a:spcBef>
              <a:buChar char="●"/>
            </a:pPr>
            <a:r>
              <a:rPr lang="en-US" dirty="0">
                <a:solidFill>
                  <a:srgbClr val="B13C7E"/>
                </a:solidFill>
              </a:rPr>
              <a:t>Data stored on disk </a:t>
            </a:r>
            <a:r>
              <a:rPr lang="en-US" b="0" dirty="0">
                <a:solidFill>
                  <a:schemeClr val="dk1"/>
                </a:solidFill>
              </a:rPr>
              <a:t>– </a:t>
            </a:r>
            <a:r>
              <a:rPr lang="en-US" b="0" dirty="0">
                <a:solidFill>
                  <a:schemeClr val="dk1"/>
                </a:solidFill>
                <a:hlinkClick r:id="rId5"/>
              </a:rPr>
              <a:t>https://www.buildcomputers.net/power-consumption-of-pc-components.html</a:t>
            </a:r>
            <a:r>
              <a:rPr lang="en-US" b="0" dirty="0">
                <a:solidFill>
                  <a:schemeClr val="dk1"/>
                </a:solidFill>
              </a:rPr>
              <a:t> </a:t>
            </a:r>
          </a:p>
          <a:p>
            <a:pPr lvl="0" indent="-381000">
              <a:lnSpc>
                <a:spcPct val="115000"/>
              </a:lnSpc>
              <a:spcBef>
                <a:spcPts val="500"/>
              </a:spcBef>
              <a:buChar char="●"/>
            </a:pPr>
            <a:r>
              <a:rPr lang="en-US" dirty="0">
                <a:solidFill>
                  <a:srgbClr val="B13C7E"/>
                </a:solidFill>
              </a:rPr>
              <a:t>Data processing on site </a:t>
            </a:r>
            <a:r>
              <a:rPr lang="en-US" b="0" dirty="0">
                <a:solidFill>
                  <a:schemeClr val="dk1"/>
                </a:solidFill>
              </a:rPr>
              <a:t>– </a:t>
            </a:r>
            <a:r>
              <a:rPr lang="en-US" b="0" dirty="0">
                <a:solidFill>
                  <a:schemeClr val="dk1"/>
                </a:solidFill>
                <a:hlinkClick r:id="rId5"/>
              </a:rPr>
              <a:t>https://www.buildcomputers.net/power-consumption-of-pc-components.html</a:t>
            </a:r>
            <a:r>
              <a:rPr lang="en-US" b="0" dirty="0">
                <a:solidFill>
                  <a:schemeClr val="dk1"/>
                </a:solidFill>
              </a:rPr>
              <a:t> 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 dirty="0">
                <a:solidFill>
                  <a:srgbClr val="B13C7E"/>
                </a:solidFill>
              </a:rPr>
              <a:t>Data </a:t>
            </a:r>
            <a:r>
              <a:rPr lang="en-US" dirty="0" err="1">
                <a:solidFill>
                  <a:srgbClr val="B13C7E"/>
                </a:solidFill>
              </a:rPr>
              <a:t>transfer+storage</a:t>
            </a:r>
            <a:r>
              <a:rPr lang="en-US" dirty="0">
                <a:solidFill>
                  <a:srgbClr val="B13C7E"/>
                </a:solidFill>
              </a:rPr>
              <a:t> in cloud </a:t>
            </a:r>
            <a:r>
              <a:rPr lang="en-US" b="0" dirty="0">
                <a:solidFill>
                  <a:schemeClr val="dk1"/>
                </a:solidFill>
              </a:rPr>
              <a:t>– </a:t>
            </a:r>
            <a:r>
              <a:rPr lang="en-US" b="0" dirty="0">
                <a:solidFill>
                  <a:schemeClr val="dk1"/>
                </a:solidFill>
                <a:hlinkClick r:id="rId6"/>
              </a:rPr>
              <a:t>https://medium.com/stanford-magazine/carbon-and-the-cloud-d6f481b79dfe</a:t>
            </a:r>
            <a:r>
              <a:rPr lang="en-US" b="0" dirty="0">
                <a:solidFill>
                  <a:schemeClr val="dk1"/>
                </a:solidFill>
              </a:rPr>
              <a:t> </a:t>
            </a:r>
          </a:p>
          <a:p>
            <a:pPr lvl="0" indent="-381000">
              <a:lnSpc>
                <a:spcPct val="115000"/>
              </a:lnSpc>
              <a:spcBef>
                <a:spcPts val="500"/>
              </a:spcBef>
              <a:buChar char="●"/>
            </a:pPr>
            <a:r>
              <a:rPr lang="en-US" dirty="0">
                <a:solidFill>
                  <a:srgbClr val="B13C7E"/>
                </a:solidFill>
              </a:rPr>
              <a:t>Tape storage - </a:t>
            </a:r>
            <a:r>
              <a:rPr lang="en-US" b="0" dirty="0">
                <a:solidFill>
                  <a:schemeClr val="dk1"/>
                </a:solidFill>
                <a:hlinkClick r:id="rId7"/>
              </a:rPr>
              <a:t>https://datastorage-na.fujifilm.com/reducing-carbon-emissions-through-the-data-tape-ecosystem/</a:t>
            </a:r>
            <a:r>
              <a:rPr lang="en-US" b="0" dirty="0">
                <a:solidFill>
                  <a:schemeClr val="dk1"/>
                </a:solidFill>
              </a:rPr>
              <a:t> </a:t>
            </a:r>
          </a:p>
          <a:p>
            <a:pPr lvl="0" indent="-381000">
              <a:lnSpc>
                <a:spcPct val="115000"/>
              </a:lnSpc>
              <a:spcBef>
                <a:spcPts val="500"/>
              </a:spcBef>
              <a:buChar char="●"/>
            </a:pPr>
            <a:r>
              <a:rPr lang="en-US" dirty="0">
                <a:solidFill>
                  <a:srgbClr val="B13C7E"/>
                </a:solidFill>
              </a:rPr>
              <a:t>CO2 by kWh in France </a:t>
            </a:r>
            <a:r>
              <a:rPr lang="en-US" b="0" dirty="0">
                <a:solidFill>
                  <a:schemeClr val="dk1"/>
                </a:solidFill>
              </a:rPr>
              <a:t>- </a:t>
            </a:r>
            <a:r>
              <a:rPr lang="en-US" b="0" dirty="0">
                <a:solidFill>
                  <a:schemeClr val="dk1"/>
                </a:solidFill>
                <a:hlinkClick r:id="rId8"/>
              </a:rPr>
              <a:t>https://www.rte-france.com/eco2mix/les-emissions-de-co2-par-kwh-produit-en-france#</a:t>
            </a:r>
            <a:r>
              <a:rPr lang="en-US" b="0" dirty="0">
                <a:solidFill>
                  <a:schemeClr val="dk1"/>
                </a:solidFill>
              </a:rPr>
              <a:t> </a:t>
            </a:r>
            <a:endParaRPr b="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600" dirty="0"/>
          </a:p>
        </p:txBody>
      </p:sp>
    </p:spTree>
    <p:extLst>
      <p:ext uri="{BB962C8B-B14F-4D97-AF65-F5344CB8AC3E}">
        <p14:creationId xmlns:p14="http://schemas.microsoft.com/office/powerpoint/2010/main" val="263318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CD6CF5EC-BB18-4EC7-B863-63A016C601EB}"/>
              </a:ext>
            </a:extLst>
          </p:cNvPr>
          <p:cNvGrpSpPr/>
          <p:nvPr/>
        </p:nvGrpSpPr>
        <p:grpSpPr>
          <a:xfrm>
            <a:off x="137594" y="182905"/>
            <a:ext cx="11916812" cy="6133840"/>
            <a:chOff x="137594" y="1189394"/>
            <a:chExt cx="11916812" cy="6133840"/>
          </a:xfrm>
        </p:grpSpPr>
        <p:pic>
          <p:nvPicPr>
            <p:cNvPr id="40" name="Google Shape;44;p6">
              <a:extLst>
                <a:ext uri="{FF2B5EF4-FFF2-40B4-BE49-F238E27FC236}">
                  <a16:creationId xmlns:a16="http://schemas.microsoft.com/office/drawing/2014/main" id="{C5995C5F-8F64-4362-8DF1-DCDB574BAD7D}"/>
                </a:ext>
              </a:extLst>
            </p:cNvPr>
            <p:cNvPicPr preferRelativeResize="0"/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594" y="1189394"/>
              <a:ext cx="11916812" cy="6133840"/>
            </a:xfrm>
            <a:prstGeom prst="rect">
              <a:avLst/>
            </a:prstGeom>
            <a:noFill/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74D11F-B377-4917-A6B2-ED60B914922D}"/>
                </a:ext>
              </a:extLst>
            </p:cNvPr>
            <p:cNvSpPr/>
            <p:nvPr/>
          </p:nvSpPr>
          <p:spPr>
            <a:xfrm>
              <a:off x="152400" y="1197429"/>
              <a:ext cx="5551714" cy="707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33" y="182905"/>
            <a:ext cx="10721293" cy="577017"/>
          </a:xfrm>
        </p:spPr>
        <p:txBody>
          <a:bodyPr/>
          <a:lstStyle/>
          <a:p>
            <a:r>
              <a:rPr lang="en-US" sz="3600" dirty="0">
                <a:solidFill>
                  <a:srgbClr val="A8507A"/>
                </a:solidFill>
              </a:rPr>
              <a:t>ExPaNDS and PaNOSC in the PaN EU project landscape</a:t>
            </a:r>
          </a:p>
        </p:txBody>
      </p:sp>
      <p:pic>
        <p:nvPicPr>
          <p:cNvPr id="45" name="Picture 2" descr="EOSC Portal">
            <a:extLst>
              <a:ext uri="{FF2B5EF4-FFF2-40B4-BE49-F238E27FC236}">
                <a16:creationId xmlns:a16="http://schemas.microsoft.com/office/drawing/2014/main" id="{5B843503-D43D-498C-8552-77CBBD2F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710" y="188702"/>
            <a:ext cx="1842627" cy="69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2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27B2405-364A-E843-9545-30399120C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633" y="182905"/>
            <a:ext cx="10721293" cy="577017"/>
          </a:xfrm>
        </p:spPr>
        <p:txBody>
          <a:bodyPr/>
          <a:lstStyle/>
          <a:p>
            <a:r>
              <a:rPr lang="en-US" sz="3600" dirty="0">
                <a:solidFill>
                  <a:srgbClr val="A8507A"/>
                </a:solidFill>
              </a:rPr>
              <a:t>ExPaNDS and PaNOSC in the PaN EU project landscape</a:t>
            </a:r>
          </a:p>
        </p:txBody>
      </p:sp>
      <p:pic>
        <p:nvPicPr>
          <p:cNvPr id="7" name="Google Shape;207;gf083ce7c42_1_1">
            <a:extLst>
              <a:ext uri="{FF2B5EF4-FFF2-40B4-BE49-F238E27FC236}">
                <a16:creationId xmlns:a16="http://schemas.microsoft.com/office/drawing/2014/main" id="{9C1AAB88-C73D-254D-9B1A-1371570F6D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667" y="927385"/>
            <a:ext cx="1543414" cy="5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08;gf083ce7c42_1_1">
            <a:extLst>
              <a:ext uri="{FF2B5EF4-FFF2-40B4-BE49-F238E27FC236}">
                <a16:creationId xmlns:a16="http://schemas.microsoft.com/office/drawing/2014/main" id="{44F57E6D-0F07-904D-BCD3-C511AF7C6E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78" y="979694"/>
            <a:ext cx="1332325" cy="422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;gf083ce7c42_1_1">
            <a:extLst>
              <a:ext uri="{FF2B5EF4-FFF2-40B4-BE49-F238E27FC236}">
                <a16:creationId xmlns:a16="http://schemas.microsoft.com/office/drawing/2014/main" id="{82BC6D53-DCA6-9549-AA1B-B70AB0A8ED3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555" y="993040"/>
            <a:ext cx="1779600" cy="671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1;gf083ce7c42_1_1">
            <a:extLst>
              <a:ext uri="{FF2B5EF4-FFF2-40B4-BE49-F238E27FC236}">
                <a16:creationId xmlns:a16="http://schemas.microsoft.com/office/drawing/2014/main" id="{0BCC32D7-D9C5-7C4A-A38D-932B126974A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2409" y="872972"/>
            <a:ext cx="1332325" cy="87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33;gf083ce7c42_1_1">
            <a:extLst>
              <a:ext uri="{FF2B5EF4-FFF2-40B4-BE49-F238E27FC236}">
                <a16:creationId xmlns:a16="http://schemas.microsoft.com/office/drawing/2014/main" id="{C3BB77F6-EA0D-A84A-AD17-DB1EFE73C23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1688" y="993585"/>
            <a:ext cx="777402" cy="6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4;gf083ce7c42_1_1">
            <a:extLst>
              <a:ext uri="{FF2B5EF4-FFF2-40B4-BE49-F238E27FC236}">
                <a16:creationId xmlns:a16="http://schemas.microsoft.com/office/drawing/2014/main" id="{A6A507DF-F892-A44C-B125-636858A87E3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46576" y="888354"/>
            <a:ext cx="963663" cy="5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35;gf083ce7c42_1_1">
            <a:extLst>
              <a:ext uri="{FF2B5EF4-FFF2-40B4-BE49-F238E27FC236}">
                <a16:creationId xmlns:a16="http://schemas.microsoft.com/office/drawing/2014/main" id="{C4257710-7851-0D43-A510-F0ED0A521AD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55016" y="957582"/>
            <a:ext cx="1332325" cy="63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1E1C0B38-0545-054D-9497-59F904FE8D9B}"/>
              </a:ext>
            </a:extLst>
          </p:cNvPr>
          <p:cNvSpPr/>
          <p:nvPr/>
        </p:nvSpPr>
        <p:spPr>
          <a:xfrm>
            <a:off x="455138" y="1932563"/>
            <a:ext cx="11736862" cy="2395489"/>
          </a:xfrm>
          <a:prstGeom prst="rightArrow">
            <a:avLst>
              <a:gd name="adj1" fmla="val 100000"/>
              <a:gd name="adj2" fmla="val 61490"/>
            </a:avLst>
          </a:prstGeom>
          <a:gradFill>
            <a:gsLst>
              <a:gs pos="0">
                <a:schemeClr val="bg1"/>
              </a:gs>
              <a:gs pos="46000">
                <a:schemeClr val="accent5">
                  <a:lumMod val="40000"/>
                  <a:lumOff val="60000"/>
                </a:schemeClr>
              </a:gs>
              <a:gs pos="100000">
                <a:schemeClr val="bg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Google Shape;206;gf083ce7c42_1_1">
            <a:extLst>
              <a:ext uri="{FF2B5EF4-FFF2-40B4-BE49-F238E27FC236}">
                <a16:creationId xmlns:a16="http://schemas.microsoft.com/office/drawing/2014/main" id="{7C598341-CF6E-304A-ABFF-B2F4765F74B0}"/>
              </a:ext>
            </a:extLst>
          </p:cNvPr>
          <p:cNvSpPr txBox="1"/>
          <p:nvPr/>
        </p:nvSpPr>
        <p:spPr>
          <a:xfrm>
            <a:off x="456988" y="1895406"/>
            <a:ext cx="1023483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2010		2015	           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			                 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sz="2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F71F20-11A9-D746-AAD7-614F11309CA3}"/>
              </a:ext>
            </a:extLst>
          </p:cNvPr>
          <p:cNvGrpSpPr/>
          <p:nvPr/>
        </p:nvGrpSpPr>
        <p:grpSpPr>
          <a:xfrm>
            <a:off x="334634" y="4388383"/>
            <a:ext cx="11352070" cy="1721703"/>
            <a:chOff x="211312" y="932397"/>
            <a:chExt cx="11352070" cy="1721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DD16A1-77D2-E44C-BC04-D45842E256DC}"/>
                </a:ext>
              </a:extLst>
            </p:cNvPr>
            <p:cNvSpPr/>
            <p:nvPr/>
          </p:nvSpPr>
          <p:spPr>
            <a:xfrm>
              <a:off x="1425002" y="975905"/>
              <a:ext cx="10138380" cy="1628807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46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Google Shape;201;gf083ce7c42_1_1">
              <a:extLst>
                <a:ext uri="{FF2B5EF4-FFF2-40B4-BE49-F238E27FC236}">
                  <a16:creationId xmlns:a16="http://schemas.microsoft.com/office/drawing/2014/main" id="{7B79783E-F145-794F-B1AF-55F436E09AF6}"/>
                </a:ext>
              </a:extLst>
            </p:cNvPr>
            <p:cNvSpPr txBox="1"/>
            <p:nvPr/>
          </p:nvSpPr>
          <p:spPr>
            <a:xfrm>
              <a:off x="1348655" y="938882"/>
              <a:ext cx="3129752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Common data policy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15" name="Google Shape;221;gf083ce7c42_1_1">
              <a:extLst>
                <a:ext uri="{FF2B5EF4-FFF2-40B4-BE49-F238E27FC236}">
                  <a16:creationId xmlns:a16="http://schemas.microsoft.com/office/drawing/2014/main" id="{2DDBD58E-6D6D-D24D-8226-A2F9EC8949F4}"/>
                </a:ext>
              </a:extLst>
            </p:cNvPr>
            <p:cNvSpPr txBox="1"/>
            <p:nvPr/>
          </p:nvSpPr>
          <p:spPr>
            <a:xfrm>
              <a:off x="2368763" y="1260732"/>
              <a:ext cx="3241787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Software Catalogue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16" name="Google Shape;222;gf083ce7c42_1_1">
              <a:extLst>
                <a:ext uri="{FF2B5EF4-FFF2-40B4-BE49-F238E27FC236}">
                  <a16:creationId xmlns:a16="http://schemas.microsoft.com/office/drawing/2014/main" id="{2B5A0F13-C4E3-CA4A-BD46-5F07F3DECF2D}"/>
                </a:ext>
              </a:extLst>
            </p:cNvPr>
            <p:cNvSpPr txBox="1"/>
            <p:nvPr/>
          </p:nvSpPr>
          <p:spPr>
            <a:xfrm>
              <a:off x="9685793" y="1256607"/>
              <a:ext cx="1125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Jupyter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17" name="Google Shape;223;gf083ce7c42_1_1">
              <a:extLst>
                <a:ext uri="{FF2B5EF4-FFF2-40B4-BE49-F238E27FC236}">
                  <a16:creationId xmlns:a16="http://schemas.microsoft.com/office/drawing/2014/main" id="{3C19C9F2-B6AD-6C40-9C84-3B9B5BDFB03E}"/>
                </a:ext>
              </a:extLst>
            </p:cNvPr>
            <p:cNvSpPr txBox="1"/>
            <p:nvPr/>
          </p:nvSpPr>
          <p:spPr>
            <a:xfrm>
              <a:off x="7460943" y="942684"/>
              <a:ext cx="3899314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Data Management Plans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18" name="Google Shape;224;gf083ce7c42_1_1">
              <a:extLst>
                <a:ext uri="{FF2B5EF4-FFF2-40B4-BE49-F238E27FC236}">
                  <a16:creationId xmlns:a16="http://schemas.microsoft.com/office/drawing/2014/main" id="{5E3A8D42-4583-A547-AAD2-7278936DE956}"/>
                </a:ext>
              </a:extLst>
            </p:cNvPr>
            <p:cNvSpPr txBox="1"/>
            <p:nvPr/>
          </p:nvSpPr>
          <p:spPr>
            <a:xfrm>
              <a:off x="5238865" y="944779"/>
              <a:ext cx="225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FAIR</a:t>
              </a:r>
              <a:r>
                <a:rPr lang="en-US" sz="24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 data policy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19" name="Google Shape;226;gf083ce7c42_1_1">
              <a:extLst>
                <a:ext uri="{FF2B5EF4-FFF2-40B4-BE49-F238E27FC236}">
                  <a16:creationId xmlns:a16="http://schemas.microsoft.com/office/drawing/2014/main" id="{6D252E55-F8B6-EB4B-81F6-1B1300B084A5}"/>
                </a:ext>
              </a:extLst>
            </p:cNvPr>
            <p:cNvSpPr txBox="1"/>
            <p:nvPr/>
          </p:nvSpPr>
          <p:spPr>
            <a:xfrm>
              <a:off x="5785718" y="1282093"/>
              <a:ext cx="3350450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Remote analysis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20" name="Google Shape;227;gf083ce7c42_1_1">
              <a:extLst>
                <a:ext uri="{FF2B5EF4-FFF2-40B4-BE49-F238E27FC236}">
                  <a16:creationId xmlns:a16="http://schemas.microsoft.com/office/drawing/2014/main" id="{CDCDBEDD-0999-6D42-B01B-1C66EA37E8A3}"/>
                </a:ext>
              </a:extLst>
            </p:cNvPr>
            <p:cNvSpPr txBox="1"/>
            <p:nvPr/>
          </p:nvSpPr>
          <p:spPr>
            <a:xfrm>
              <a:off x="7497265" y="1986624"/>
              <a:ext cx="2599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Training platform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21" name="Google Shape;231;gf083ce7c42_1_1">
              <a:extLst>
                <a:ext uri="{FF2B5EF4-FFF2-40B4-BE49-F238E27FC236}">
                  <a16:creationId xmlns:a16="http://schemas.microsoft.com/office/drawing/2014/main" id="{EDD818E2-97A3-6446-8068-F903C651BEAE}"/>
                </a:ext>
              </a:extLst>
            </p:cNvPr>
            <p:cNvSpPr txBox="1"/>
            <p:nvPr/>
          </p:nvSpPr>
          <p:spPr>
            <a:xfrm>
              <a:off x="1425002" y="1640155"/>
              <a:ext cx="1779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UmbrellaID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25" name="Google Shape;221;gf083ce7c42_1_1">
              <a:extLst>
                <a:ext uri="{FF2B5EF4-FFF2-40B4-BE49-F238E27FC236}">
                  <a16:creationId xmlns:a16="http://schemas.microsoft.com/office/drawing/2014/main" id="{FE753C15-523A-1C47-9F17-B8FBCDC2B8CD}"/>
                </a:ext>
              </a:extLst>
            </p:cNvPr>
            <p:cNvSpPr txBox="1"/>
            <p:nvPr/>
          </p:nvSpPr>
          <p:spPr>
            <a:xfrm>
              <a:off x="1891824" y="1986624"/>
              <a:ext cx="2696911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e-neutron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28" name="Google Shape;231;gf083ce7c42_1_1">
              <a:extLst>
                <a:ext uri="{FF2B5EF4-FFF2-40B4-BE49-F238E27FC236}">
                  <a16:creationId xmlns:a16="http://schemas.microsoft.com/office/drawing/2014/main" id="{E888B39C-F734-E146-9A4A-4F95BCD42C12}"/>
                </a:ext>
              </a:extLst>
            </p:cNvPr>
            <p:cNvSpPr txBox="1"/>
            <p:nvPr/>
          </p:nvSpPr>
          <p:spPr>
            <a:xfrm>
              <a:off x="4522382" y="1647152"/>
              <a:ext cx="2728018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AARC Blueprint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29" name="Google Shape;231;gf083ce7c42_1_1">
              <a:extLst>
                <a:ext uri="{FF2B5EF4-FFF2-40B4-BE49-F238E27FC236}">
                  <a16:creationId xmlns:a16="http://schemas.microsoft.com/office/drawing/2014/main" id="{710705B2-F0C2-D349-BB8E-7DAF1A8D0511}"/>
                </a:ext>
              </a:extLst>
            </p:cNvPr>
            <p:cNvSpPr txBox="1"/>
            <p:nvPr/>
          </p:nvSpPr>
          <p:spPr>
            <a:xfrm>
              <a:off x="7700390" y="1627587"/>
              <a:ext cx="2728018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 err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eduTeams</a:t>
              </a:r>
              <a:endParaRPr sz="2400" dirty="0">
                <a:solidFill>
                  <a:schemeClr val="dk2"/>
                </a:solidFill>
              </a:endParaRPr>
            </a:p>
          </p:txBody>
        </p:sp>
        <p:sp>
          <p:nvSpPr>
            <p:cNvPr id="30" name="Google Shape;201;gf083ce7c42_1_1">
              <a:extLst>
                <a:ext uri="{FF2B5EF4-FFF2-40B4-BE49-F238E27FC236}">
                  <a16:creationId xmlns:a16="http://schemas.microsoft.com/office/drawing/2014/main" id="{A7A8FFBC-A2F9-BE4B-86CC-689D3E4CB28A}"/>
                </a:ext>
              </a:extLst>
            </p:cNvPr>
            <p:cNvSpPr txBox="1"/>
            <p:nvPr/>
          </p:nvSpPr>
          <p:spPr>
            <a:xfrm>
              <a:off x="211312" y="932397"/>
              <a:ext cx="1137584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Policies</a:t>
              </a:r>
              <a:endParaRPr sz="2400" b="1" dirty="0">
                <a:solidFill>
                  <a:schemeClr val="dk2"/>
                </a:solidFill>
              </a:endParaRPr>
            </a:p>
          </p:txBody>
        </p:sp>
        <p:sp>
          <p:nvSpPr>
            <p:cNvPr id="31" name="Google Shape;201;gf083ce7c42_1_1">
              <a:extLst>
                <a:ext uri="{FF2B5EF4-FFF2-40B4-BE49-F238E27FC236}">
                  <a16:creationId xmlns:a16="http://schemas.microsoft.com/office/drawing/2014/main" id="{086F592A-7A8B-2A4A-B3B3-2A6F0A1007F8}"/>
                </a:ext>
              </a:extLst>
            </p:cNvPr>
            <p:cNvSpPr txBox="1"/>
            <p:nvPr/>
          </p:nvSpPr>
          <p:spPr>
            <a:xfrm>
              <a:off x="211312" y="1271959"/>
              <a:ext cx="1376710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 sz="2400" b="1" dirty="0">
                <a:solidFill>
                  <a:schemeClr val="dk2"/>
                </a:solidFill>
              </a:endParaRPr>
            </a:p>
          </p:txBody>
        </p:sp>
        <p:sp>
          <p:nvSpPr>
            <p:cNvPr id="32" name="Google Shape;201;gf083ce7c42_1_1">
              <a:extLst>
                <a:ext uri="{FF2B5EF4-FFF2-40B4-BE49-F238E27FC236}">
                  <a16:creationId xmlns:a16="http://schemas.microsoft.com/office/drawing/2014/main" id="{AE9E4E5D-D404-9A48-A313-4D55F2D07245}"/>
                </a:ext>
              </a:extLst>
            </p:cNvPr>
            <p:cNvSpPr txBox="1"/>
            <p:nvPr/>
          </p:nvSpPr>
          <p:spPr>
            <a:xfrm>
              <a:off x="211312" y="1640667"/>
              <a:ext cx="956316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AAI</a:t>
              </a:r>
              <a:endParaRPr sz="2400" b="1" dirty="0">
                <a:solidFill>
                  <a:schemeClr val="dk2"/>
                </a:solidFill>
              </a:endParaRPr>
            </a:p>
          </p:txBody>
        </p:sp>
        <p:sp>
          <p:nvSpPr>
            <p:cNvPr id="33" name="Google Shape;201;gf083ce7c42_1_1">
              <a:extLst>
                <a:ext uri="{FF2B5EF4-FFF2-40B4-BE49-F238E27FC236}">
                  <a16:creationId xmlns:a16="http://schemas.microsoft.com/office/drawing/2014/main" id="{0CEC2E32-4D38-EF4D-AC17-BAFDAC75B3E7}"/>
                </a:ext>
              </a:extLst>
            </p:cNvPr>
            <p:cNvSpPr txBox="1"/>
            <p:nvPr/>
          </p:nvSpPr>
          <p:spPr>
            <a:xfrm>
              <a:off x="211312" y="2036012"/>
              <a:ext cx="1465262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Training</a:t>
              </a:r>
              <a:endParaRPr sz="2400" b="1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D56B1A-23AD-F34F-83DA-06C0309CC4EC}"/>
              </a:ext>
            </a:extLst>
          </p:cNvPr>
          <p:cNvGrpSpPr/>
          <p:nvPr/>
        </p:nvGrpSpPr>
        <p:grpSpPr>
          <a:xfrm>
            <a:off x="4590247" y="3002697"/>
            <a:ext cx="6009834" cy="1213638"/>
            <a:chOff x="4590247" y="3002697"/>
            <a:chExt cx="6009834" cy="1213638"/>
          </a:xfrm>
        </p:grpSpPr>
        <p:sp>
          <p:nvSpPr>
            <p:cNvPr id="41" name="Right Arrow 40">
              <a:extLst>
                <a:ext uri="{FF2B5EF4-FFF2-40B4-BE49-F238E27FC236}">
                  <a16:creationId xmlns:a16="http://schemas.microsoft.com/office/drawing/2014/main" id="{5A83C732-3176-BF43-AD98-B36FBBF38967}"/>
                </a:ext>
              </a:extLst>
            </p:cNvPr>
            <p:cNvSpPr/>
            <p:nvPr/>
          </p:nvSpPr>
          <p:spPr>
            <a:xfrm>
              <a:off x="4590247" y="3002697"/>
              <a:ext cx="6009834" cy="1213638"/>
            </a:xfrm>
            <a:prstGeom prst="rightArrow">
              <a:avLst>
                <a:gd name="adj1" fmla="val 100000"/>
                <a:gd name="adj2" fmla="val 0"/>
              </a:avLst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oogle Shape;212;gf083ce7c42_1_1">
              <a:extLst>
                <a:ext uri="{FF2B5EF4-FFF2-40B4-BE49-F238E27FC236}">
                  <a16:creationId xmlns:a16="http://schemas.microsoft.com/office/drawing/2014/main" id="{0F5064DC-B4C2-104E-A9A9-3921D5F5326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279602" y="3548213"/>
              <a:ext cx="1119465" cy="578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13;gf083ce7c42_1_1">
              <a:extLst>
                <a:ext uri="{FF2B5EF4-FFF2-40B4-BE49-F238E27FC236}">
                  <a16:creationId xmlns:a16="http://schemas.microsoft.com/office/drawing/2014/main" id="{5957A2F7-FC9B-904C-850D-4CC8A52C76FA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506524" y="3577598"/>
              <a:ext cx="1572064" cy="5541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4205976-8A79-5A4F-B9AA-9CD4C5EF3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30726"/>
              </p:ext>
            </p:extLst>
          </p:nvPr>
        </p:nvGraphicFramePr>
        <p:xfrm>
          <a:off x="4778005" y="3065530"/>
          <a:ext cx="5688000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000">
                  <a:extLst>
                    <a:ext uri="{9D8B030D-6E8A-4147-A177-3AD203B41FA5}">
                      <a16:colId xmlns:a16="http://schemas.microsoft.com/office/drawing/2014/main" val="912242644"/>
                    </a:ext>
                  </a:extLst>
                </a:gridCol>
                <a:gridCol w="1422000">
                  <a:extLst>
                    <a:ext uri="{9D8B030D-6E8A-4147-A177-3AD203B41FA5}">
                      <a16:colId xmlns:a16="http://schemas.microsoft.com/office/drawing/2014/main" val="2670098065"/>
                    </a:ext>
                  </a:extLst>
                </a:gridCol>
                <a:gridCol w="1422000">
                  <a:extLst>
                    <a:ext uri="{9D8B030D-6E8A-4147-A177-3AD203B41FA5}">
                      <a16:colId xmlns:a16="http://schemas.microsoft.com/office/drawing/2014/main" val="933106782"/>
                    </a:ext>
                  </a:extLst>
                </a:gridCol>
                <a:gridCol w="1422000">
                  <a:extLst>
                    <a:ext uri="{9D8B030D-6E8A-4147-A177-3AD203B41FA5}">
                      <a16:colId xmlns:a16="http://schemas.microsoft.com/office/drawing/2014/main" val="995272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2019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2020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2021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2022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243738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4BA23A9E-42C6-5A46-A9CA-3EFF6C262B17}"/>
              </a:ext>
            </a:extLst>
          </p:cNvPr>
          <p:cNvGrpSpPr/>
          <p:nvPr/>
        </p:nvGrpSpPr>
        <p:grpSpPr>
          <a:xfrm>
            <a:off x="1940862" y="2311896"/>
            <a:ext cx="10251138" cy="618088"/>
            <a:chOff x="1940861" y="2325832"/>
            <a:chExt cx="10251138" cy="618088"/>
          </a:xfrm>
        </p:grpSpPr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95F9B487-35C2-F34F-BD02-5591A931F50E}"/>
                </a:ext>
              </a:extLst>
            </p:cNvPr>
            <p:cNvSpPr/>
            <p:nvPr/>
          </p:nvSpPr>
          <p:spPr>
            <a:xfrm>
              <a:off x="2800812" y="2432172"/>
              <a:ext cx="9391187" cy="506537"/>
            </a:xfrm>
            <a:prstGeom prst="rightArrow">
              <a:avLst>
                <a:gd name="adj1" fmla="val 100000"/>
                <a:gd name="adj2" fmla="val 50000"/>
              </a:avLst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Google Shape;221;gf083ce7c42_1_1">
              <a:extLst>
                <a:ext uri="{FF2B5EF4-FFF2-40B4-BE49-F238E27FC236}">
                  <a16:creationId xmlns:a16="http://schemas.microsoft.com/office/drawing/2014/main" id="{B2EFD2F1-83E0-194B-809F-77C426B82F28}"/>
                </a:ext>
              </a:extLst>
            </p:cNvPr>
            <p:cNvSpPr txBox="1"/>
            <p:nvPr/>
          </p:nvSpPr>
          <p:spPr>
            <a:xfrm>
              <a:off x="1940861" y="2325832"/>
              <a:ext cx="5298771" cy="61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48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European Open Science Cloud </a:t>
              </a:r>
              <a:endParaRPr sz="24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FDBC8D-927B-4A4B-BB79-3567A7533044}"/>
              </a:ext>
            </a:extLst>
          </p:cNvPr>
          <p:cNvGrpSpPr/>
          <p:nvPr/>
        </p:nvGrpSpPr>
        <p:grpSpPr>
          <a:xfrm>
            <a:off x="8073765" y="2472271"/>
            <a:ext cx="1299483" cy="416725"/>
            <a:chOff x="9624482" y="2454126"/>
            <a:chExt cx="2085274" cy="72166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0846984-A1A5-8F4E-AB6D-075C17372BB3}"/>
                </a:ext>
              </a:extLst>
            </p:cNvPr>
            <p:cNvSpPr/>
            <p:nvPr/>
          </p:nvSpPr>
          <p:spPr>
            <a:xfrm>
              <a:off x="9624482" y="2454126"/>
              <a:ext cx="2085274" cy="72166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oogle Shape;217;gf083ce7c42_1_1">
              <a:extLst>
                <a:ext uri="{FF2B5EF4-FFF2-40B4-BE49-F238E27FC236}">
                  <a16:creationId xmlns:a16="http://schemas.microsoft.com/office/drawing/2014/main" id="{B0D554A4-A43A-FD46-A8C8-E97844EE4D2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0056631" y="2498002"/>
              <a:ext cx="1211376" cy="6356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3E2076D-7718-4C98-918E-B3DA3A3D4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97306" y="2430121"/>
            <a:ext cx="2180346" cy="4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8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9ACD2D-3104-6341-9B00-5A43CFF1F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97" y="149281"/>
            <a:ext cx="9999522" cy="446276"/>
          </a:xfrm>
        </p:spPr>
        <p:txBody>
          <a:bodyPr/>
          <a:lstStyle/>
          <a:p>
            <a:r>
              <a:rPr lang="en-US" sz="3600" dirty="0">
                <a:solidFill>
                  <a:srgbClr val="A8507A"/>
                </a:solidFill>
              </a:rPr>
              <a:t>The Big Picture of EOSC in PaNOSC and </a:t>
            </a:r>
            <a:r>
              <a:rPr lang="en-US" sz="3600" dirty="0" err="1">
                <a:solidFill>
                  <a:srgbClr val="A8507A"/>
                </a:solidFill>
              </a:rPr>
              <a:t>ExPaNDS</a:t>
            </a:r>
            <a:r>
              <a:rPr lang="en-US" sz="3600" dirty="0">
                <a:solidFill>
                  <a:srgbClr val="A8507A"/>
                </a:solidFill>
              </a:rPr>
              <a:t> in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DD12E1A8-62D2-430F-A376-F087EEE147E1}"/>
              </a:ext>
            </a:extLst>
          </p:cNvPr>
          <p:cNvGrpSpPr/>
          <p:nvPr/>
        </p:nvGrpSpPr>
        <p:grpSpPr>
          <a:xfrm>
            <a:off x="50770" y="799407"/>
            <a:ext cx="12073321" cy="5296721"/>
            <a:chOff x="50770" y="799407"/>
            <a:chExt cx="12073321" cy="529672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829F3A3-F604-48B1-8526-93965A25ACEF}"/>
                </a:ext>
              </a:extLst>
            </p:cNvPr>
            <p:cNvSpPr/>
            <p:nvPr/>
          </p:nvSpPr>
          <p:spPr>
            <a:xfrm>
              <a:off x="4096512" y="3672968"/>
              <a:ext cx="5760000" cy="2023872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25D81BCD-EC9B-4B0C-AFDE-9580BBDEF0C9}"/>
                </a:ext>
              </a:extLst>
            </p:cNvPr>
            <p:cNvSpPr/>
            <p:nvPr/>
          </p:nvSpPr>
          <p:spPr>
            <a:xfrm>
              <a:off x="447248" y="3331592"/>
              <a:ext cx="3342392" cy="2023872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Rounded Rectangle 6">
              <a:extLst>
                <a:ext uri="{FF2B5EF4-FFF2-40B4-BE49-F238E27FC236}">
                  <a16:creationId xmlns:a16="http://schemas.microsoft.com/office/drawing/2014/main" id="{B8751018-45AF-48C4-B8B7-CADB43537C4F}"/>
                </a:ext>
              </a:extLst>
            </p:cNvPr>
            <p:cNvSpPr/>
            <p:nvPr/>
          </p:nvSpPr>
          <p:spPr>
            <a:xfrm>
              <a:off x="50770" y="799407"/>
              <a:ext cx="12073321" cy="2179315"/>
            </a:xfrm>
            <a:prstGeom prst="roundRect">
              <a:avLst/>
            </a:prstGeom>
            <a:solidFill>
              <a:srgbClr val="FFFFFF">
                <a:lumMod val="95000"/>
              </a:srgbClr>
            </a:solidFill>
            <a:ln w="25400" cap="flat" cmpd="sng" algn="ctr">
              <a:solidFill>
                <a:srgbClr val="000000">
                  <a:lumMod val="50000"/>
                  <a:lumOff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Rounded Rectangle 7">
              <a:extLst>
                <a:ext uri="{FF2B5EF4-FFF2-40B4-BE49-F238E27FC236}">
                  <a16:creationId xmlns:a16="http://schemas.microsoft.com/office/drawing/2014/main" id="{2ED17C66-3630-4B4F-AA40-A7CAA1EE6742}"/>
                </a:ext>
              </a:extLst>
            </p:cNvPr>
            <p:cNvSpPr/>
            <p:nvPr/>
          </p:nvSpPr>
          <p:spPr>
            <a:xfrm>
              <a:off x="1158242" y="1087314"/>
              <a:ext cx="10918471" cy="1706516"/>
            </a:xfrm>
            <a:prstGeom prst="roundRect">
              <a:avLst/>
            </a:prstGeom>
            <a:gradFill flip="none" rotWithShape="1">
              <a:gsLst>
                <a:gs pos="0">
                  <a:srgbClr val="ED7D31">
                    <a:lumMod val="5000"/>
                    <a:lumOff val="95000"/>
                  </a:srgbClr>
                </a:gs>
                <a:gs pos="74000">
                  <a:srgbClr val="ED7D31">
                    <a:lumMod val="45000"/>
                    <a:lumOff val="55000"/>
                  </a:srgbClr>
                </a:gs>
                <a:gs pos="83000">
                  <a:srgbClr val="ED7D31">
                    <a:lumMod val="45000"/>
                    <a:lumOff val="55000"/>
                  </a:srgbClr>
                </a:gs>
                <a:gs pos="100000">
                  <a:srgbClr val="ED7D31">
                    <a:lumMod val="30000"/>
                    <a:lumOff val="70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3A0039BA-2654-4162-89D5-FCBDCE2069EE}"/>
                </a:ext>
              </a:extLst>
            </p:cNvPr>
            <p:cNvSpPr txBox="1"/>
            <p:nvPr/>
          </p:nvSpPr>
          <p:spPr>
            <a:xfrm>
              <a:off x="1187959" y="1658984"/>
              <a:ext cx="1236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rPr>
                <a:t>Federated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rPr>
                <a:t>Services</a:t>
              </a:r>
            </a:p>
          </p:txBody>
        </p:sp>
        <p:sp>
          <p:nvSpPr>
            <p:cNvPr id="75" name="TextBox 9">
              <a:extLst>
                <a:ext uri="{FF2B5EF4-FFF2-40B4-BE49-F238E27FC236}">
                  <a16:creationId xmlns:a16="http://schemas.microsoft.com/office/drawing/2014/main" id="{DC43BBA9-2BE4-483E-BFCF-DD9C7FABD85F}"/>
                </a:ext>
              </a:extLst>
            </p:cNvPr>
            <p:cNvSpPr txBox="1"/>
            <p:nvPr/>
          </p:nvSpPr>
          <p:spPr>
            <a:xfrm>
              <a:off x="50770" y="1557713"/>
              <a:ext cx="105670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rPr>
                <a:t>EOSC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rPr>
                <a:t>Portal</a:t>
              </a:r>
            </a:p>
          </p:txBody>
        </p:sp>
        <p:sp>
          <p:nvSpPr>
            <p:cNvPr id="76" name="Rounded Rectangle 10">
              <a:extLst>
                <a:ext uri="{FF2B5EF4-FFF2-40B4-BE49-F238E27FC236}">
                  <a16:creationId xmlns:a16="http://schemas.microsoft.com/office/drawing/2014/main" id="{4C52AE52-A9D4-4818-B0DF-9FEB90FBEB10}"/>
                </a:ext>
              </a:extLst>
            </p:cNvPr>
            <p:cNvSpPr/>
            <p:nvPr/>
          </p:nvSpPr>
          <p:spPr>
            <a:xfrm>
              <a:off x="8125968" y="1263490"/>
              <a:ext cx="2632544" cy="752859"/>
            </a:xfrm>
            <a:prstGeom prst="roundRect">
              <a:avLst/>
            </a:prstGeom>
            <a:solidFill>
              <a:srgbClr val="A5A5A5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7" name="Rounded Rectangle 11">
              <a:extLst>
                <a:ext uri="{FF2B5EF4-FFF2-40B4-BE49-F238E27FC236}">
                  <a16:creationId xmlns:a16="http://schemas.microsoft.com/office/drawing/2014/main" id="{CABDCC57-9DF6-42A7-9F8F-74BB325AC975}"/>
                </a:ext>
              </a:extLst>
            </p:cNvPr>
            <p:cNvSpPr/>
            <p:nvPr/>
          </p:nvSpPr>
          <p:spPr>
            <a:xfrm>
              <a:off x="6448312" y="1277598"/>
              <a:ext cx="1519158" cy="764145"/>
            </a:xfrm>
            <a:prstGeom prst="roundRect">
              <a:avLst/>
            </a:prstGeom>
            <a:solidFill>
              <a:srgbClr val="ED7D31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ED7D3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Rounded Rectangle 12">
              <a:extLst>
                <a:ext uri="{FF2B5EF4-FFF2-40B4-BE49-F238E27FC236}">
                  <a16:creationId xmlns:a16="http://schemas.microsoft.com/office/drawing/2014/main" id="{13D34DF3-9739-46BD-B825-F5611A6BA492}"/>
                </a:ext>
              </a:extLst>
            </p:cNvPr>
            <p:cNvSpPr/>
            <p:nvPr/>
          </p:nvSpPr>
          <p:spPr>
            <a:xfrm>
              <a:off x="2656229" y="1270482"/>
              <a:ext cx="1158989" cy="785644"/>
            </a:xfrm>
            <a:prstGeom prst="roundRect">
              <a:avLst/>
            </a:prstGeom>
            <a:solidFill>
              <a:srgbClr val="A5A5A5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9" name="TextBox 13">
              <a:extLst>
                <a:ext uri="{FF2B5EF4-FFF2-40B4-BE49-F238E27FC236}">
                  <a16:creationId xmlns:a16="http://schemas.microsoft.com/office/drawing/2014/main" id="{1540E864-404C-496F-A975-9241BF002A58}"/>
                </a:ext>
              </a:extLst>
            </p:cNvPr>
            <p:cNvSpPr txBox="1"/>
            <p:nvPr/>
          </p:nvSpPr>
          <p:spPr>
            <a:xfrm>
              <a:off x="2656229" y="1358667"/>
              <a:ext cx="11849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Bio Portal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by NCBO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TextBox 14">
              <a:extLst>
                <a:ext uri="{FF2B5EF4-FFF2-40B4-BE49-F238E27FC236}">
                  <a16:creationId xmlns:a16="http://schemas.microsoft.com/office/drawing/2014/main" id="{F4D8D8DA-33D8-4AC4-8CB4-947378D939A4}"/>
                </a:ext>
              </a:extLst>
            </p:cNvPr>
            <p:cNvSpPr txBox="1"/>
            <p:nvPr/>
          </p:nvSpPr>
          <p:spPr>
            <a:xfrm>
              <a:off x="6590152" y="1297205"/>
              <a:ext cx="12218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B2FIND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Open AIRE</a:t>
              </a: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TextBox 15">
              <a:extLst>
                <a:ext uri="{FF2B5EF4-FFF2-40B4-BE49-F238E27FC236}">
                  <a16:creationId xmlns:a16="http://schemas.microsoft.com/office/drawing/2014/main" id="{06AFD6AE-DE95-403C-94E5-514DCB368883}"/>
                </a:ext>
              </a:extLst>
            </p:cNvPr>
            <p:cNvSpPr txBox="1"/>
            <p:nvPr/>
          </p:nvSpPr>
          <p:spPr>
            <a:xfrm>
              <a:off x="736465" y="4089848"/>
              <a:ext cx="15536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rPr>
                <a:t>FAIR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rPr>
                <a:t>Activities</a:t>
              </a:r>
              <a:endPara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ounded Rectangle 16">
              <a:extLst>
                <a:ext uri="{FF2B5EF4-FFF2-40B4-BE49-F238E27FC236}">
                  <a16:creationId xmlns:a16="http://schemas.microsoft.com/office/drawing/2014/main" id="{C88DEC5E-31CC-48C5-969A-D4F08046C3BE}"/>
                </a:ext>
              </a:extLst>
            </p:cNvPr>
            <p:cNvSpPr/>
            <p:nvPr/>
          </p:nvSpPr>
          <p:spPr>
            <a:xfrm>
              <a:off x="4194049" y="1270482"/>
              <a:ext cx="1975104" cy="771261"/>
            </a:xfrm>
            <a:prstGeom prst="roundRect">
              <a:avLst/>
            </a:prstGeom>
            <a:solidFill>
              <a:srgbClr val="A5A5A5"/>
            </a:solidFill>
            <a:ln w="508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TextBox 17">
              <a:extLst>
                <a:ext uri="{FF2B5EF4-FFF2-40B4-BE49-F238E27FC236}">
                  <a16:creationId xmlns:a16="http://schemas.microsoft.com/office/drawing/2014/main" id="{C8AE83B1-92F0-4671-8E1F-C6D8054244FB}"/>
                </a:ext>
              </a:extLst>
            </p:cNvPr>
            <p:cNvSpPr txBox="1"/>
            <p:nvPr/>
          </p:nvSpPr>
          <p:spPr>
            <a:xfrm>
              <a:off x="4186349" y="1283597"/>
              <a:ext cx="19832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PaN Training</a:t>
              </a:r>
              <a:endPara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TextBox 18">
              <a:extLst>
                <a:ext uri="{FF2B5EF4-FFF2-40B4-BE49-F238E27FC236}">
                  <a16:creationId xmlns:a16="http://schemas.microsoft.com/office/drawing/2014/main" id="{3828A0BF-8EB4-4F14-B33E-5B11C9FE7BF2}"/>
                </a:ext>
              </a:extLst>
            </p:cNvPr>
            <p:cNvSpPr txBox="1"/>
            <p:nvPr/>
          </p:nvSpPr>
          <p:spPr>
            <a:xfrm>
              <a:off x="8469754" y="1276090"/>
              <a:ext cx="1827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PaN Portals</a:t>
              </a:r>
              <a:endPara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86" name="Group 19">
              <a:extLst>
                <a:ext uri="{FF2B5EF4-FFF2-40B4-BE49-F238E27FC236}">
                  <a16:creationId xmlns:a16="http://schemas.microsoft.com/office/drawing/2014/main" id="{44111096-B96A-4578-8C2F-3F8431DF44DC}"/>
                </a:ext>
              </a:extLst>
            </p:cNvPr>
            <p:cNvGrpSpPr/>
            <p:nvPr/>
          </p:nvGrpSpPr>
          <p:grpSpPr>
            <a:xfrm>
              <a:off x="10758512" y="2606741"/>
              <a:ext cx="1072031" cy="3148011"/>
              <a:chOff x="10758512" y="2606741"/>
              <a:chExt cx="1072031" cy="3148011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C7F8654-33C1-45F8-9C8B-4EA6BB7DC5A2}"/>
                  </a:ext>
                </a:extLst>
              </p:cNvPr>
              <p:cNvSpPr/>
              <p:nvPr/>
            </p:nvSpPr>
            <p:spPr>
              <a:xfrm>
                <a:off x="10758512" y="3331592"/>
                <a:ext cx="1072031" cy="2423160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0" name="Rounded Rectangle 21">
                <a:extLst>
                  <a:ext uri="{FF2B5EF4-FFF2-40B4-BE49-F238E27FC236}">
                    <a16:creationId xmlns:a16="http://schemas.microsoft.com/office/drawing/2014/main" id="{DE254D0C-8936-4158-A5CA-8020B1ED67C2}"/>
                  </a:ext>
                </a:extLst>
              </p:cNvPr>
              <p:cNvSpPr/>
              <p:nvPr/>
            </p:nvSpPr>
            <p:spPr>
              <a:xfrm>
                <a:off x="10888174" y="2606741"/>
                <a:ext cx="850929" cy="1806163"/>
              </a:xfrm>
              <a:prstGeom prst="roundRect">
                <a:avLst/>
              </a:prstGeom>
              <a:solidFill>
                <a:srgbClr val="4472C4"/>
              </a:solidFill>
              <a:ln w="50800" cap="flat" cmpd="sng" algn="ctr">
                <a:solidFill>
                  <a:srgbClr val="4472C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1" name="TextBox 22">
                <a:extLst>
                  <a:ext uri="{FF2B5EF4-FFF2-40B4-BE49-F238E27FC236}">
                    <a16:creationId xmlns:a16="http://schemas.microsoft.com/office/drawing/2014/main" id="{CF1E32DA-8D46-4033-8E0F-6D830C53B253}"/>
                  </a:ext>
                </a:extLst>
              </p:cNvPr>
              <p:cNvSpPr txBox="1"/>
              <p:nvPr/>
            </p:nvSpPr>
            <p:spPr>
              <a:xfrm rot="16200000">
                <a:off x="10529687" y="3119437"/>
                <a:ext cx="154401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Horizontal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Infrastructure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2" name="TextBox 23">
                <a:extLst>
                  <a:ext uri="{FF2B5EF4-FFF2-40B4-BE49-F238E27FC236}">
                    <a16:creationId xmlns:a16="http://schemas.microsoft.com/office/drawing/2014/main" id="{43B6A461-C93F-4B6C-BF87-084A811A22F1}"/>
                  </a:ext>
                </a:extLst>
              </p:cNvPr>
              <p:cNvSpPr txBox="1"/>
              <p:nvPr/>
            </p:nvSpPr>
            <p:spPr>
              <a:xfrm>
                <a:off x="10888175" y="5028264"/>
                <a:ext cx="801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EGI</a:t>
                </a:r>
                <a:endParaRPr kumimoji="0" lang="de-DE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4CCDBE8-90D7-4E84-ACC0-16288BF3F6D7}"/>
                </a:ext>
              </a:extLst>
            </p:cNvPr>
            <p:cNvSpPr/>
            <p:nvPr/>
          </p:nvSpPr>
          <p:spPr>
            <a:xfrm>
              <a:off x="8966696" y="1818080"/>
              <a:ext cx="1684932" cy="144000"/>
            </a:xfrm>
            <a:prstGeom prst="rect">
              <a:avLst/>
            </a:prstGeom>
            <a:solidFill>
              <a:srgbClr val="4472C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D24D369-14DD-4188-90EB-253F246D17CD}"/>
                </a:ext>
              </a:extLst>
            </p:cNvPr>
            <p:cNvSpPr/>
            <p:nvPr/>
          </p:nvSpPr>
          <p:spPr>
            <a:xfrm>
              <a:off x="8239311" y="1825052"/>
              <a:ext cx="432000" cy="144000"/>
            </a:xfrm>
            <a:prstGeom prst="rect">
              <a:avLst/>
            </a:prstGeom>
            <a:solidFill>
              <a:srgbClr val="ED7D3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3B51A9B-7B83-4476-AA81-2001A99ABAD4}"/>
                </a:ext>
              </a:extLst>
            </p:cNvPr>
            <p:cNvSpPr/>
            <p:nvPr/>
          </p:nvSpPr>
          <p:spPr>
            <a:xfrm>
              <a:off x="6647172" y="1838150"/>
              <a:ext cx="1116000" cy="144000"/>
            </a:xfrm>
            <a:prstGeom prst="rect">
              <a:avLst/>
            </a:prstGeom>
            <a:solidFill>
              <a:srgbClr val="ED7D3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FB92759-67E3-4FBE-98F0-DB7EC1D68BB7}"/>
                </a:ext>
              </a:extLst>
            </p:cNvPr>
            <p:cNvSpPr/>
            <p:nvPr/>
          </p:nvSpPr>
          <p:spPr>
            <a:xfrm>
              <a:off x="4410998" y="1843675"/>
              <a:ext cx="1501402" cy="144000"/>
            </a:xfrm>
            <a:prstGeom prst="rect">
              <a:avLst/>
            </a:prstGeom>
            <a:solidFill>
              <a:srgbClr val="70AD47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1" name="Group 28">
              <a:extLst>
                <a:ext uri="{FF2B5EF4-FFF2-40B4-BE49-F238E27FC236}">
                  <a16:creationId xmlns:a16="http://schemas.microsoft.com/office/drawing/2014/main" id="{C251F7F8-5CAD-437B-89CE-7E4A5E7050D6}"/>
                </a:ext>
              </a:extLst>
            </p:cNvPr>
            <p:cNvGrpSpPr/>
            <p:nvPr/>
          </p:nvGrpSpPr>
          <p:grpSpPr>
            <a:xfrm>
              <a:off x="4449483" y="2030767"/>
              <a:ext cx="1528004" cy="2904203"/>
              <a:chOff x="4449483" y="2030767"/>
              <a:chExt cx="1528004" cy="2904203"/>
            </a:xfrm>
          </p:grpSpPr>
          <p:grpSp>
            <p:nvGrpSpPr>
              <p:cNvPr id="122" name="Group 29">
                <a:extLst>
                  <a:ext uri="{FF2B5EF4-FFF2-40B4-BE49-F238E27FC236}">
                    <a16:creationId xmlns:a16="http://schemas.microsoft.com/office/drawing/2014/main" id="{6CB8037F-E44A-4BF3-8388-C50EABD315DC}"/>
                  </a:ext>
                </a:extLst>
              </p:cNvPr>
              <p:cNvGrpSpPr/>
              <p:nvPr/>
            </p:nvGrpSpPr>
            <p:grpSpPr>
              <a:xfrm>
                <a:off x="4449483" y="2030767"/>
                <a:ext cx="1528004" cy="2904203"/>
                <a:chOff x="4449483" y="2030767"/>
                <a:chExt cx="1528004" cy="2904203"/>
              </a:xfrm>
            </p:grpSpPr>
            <p:sp>
              <p:nvSpPr>
                <p:cNvPr id="126" name="Rounded Rectangle 33">
                  <a:extLst>
                    <a:ext uri="{FF2B5EF4-FFF2-40B4-BE49-F238E27FC236}">
                      <a16:creationId xmlns:a16="http://schemas.microsoft.com/office/drawing/2014/main" id="{E1C18535-E912-4321-98B9-739F5B884C0E}"/>
                    </a:ext>
                  </a:extLst>
                </p:cNvPr>
                <p:cNvSpPr/>
                <p:nvPr/>
              </p:nvSpPr>
              <p:spPr>
                <a:xfrm>
                  <a:off x="4449483" y="2996173"/>
                  <a:ext cx="1528004" cy="1938797"/>
                </a:xfrm>
                <a:prstGeom prst="roundRect">
                  <a:avLst/>
                </a:prstGeom>
                <a:solidFill>
                  <a:srgbClr val="70AD47"/>
                </a:solidFill>
                <a:ln w="50800" cap="flat" cmpd="sng" algn="ctr">
                  <a:solidFill>
                    <a:srgbClr val="70AD47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Up Arrow 34">
                  <a:extLst>
                    <a:ext uri="{FF2B5EF4-FFF2-40B4-BE49-F238E27FC236}">
                      <a16:creationId xmlns:a16="http://schemas.microsoft.com/office/drawing/2014/main" id="{E3E69655-9AB0-4EFB-B676-8DAA04991807}"/>
                    </a:ext>
                  </a:extLst>
                </p:cNvPr>
                <p:cNvSpPr/>
                <p:nvPr/>
              </p:nvSpPr>
              <p:spPr>
                <a:xfrm>
                  <a:off x="4758562" y="2572957"/>
                  <a:ext cx="465096" cy="548130"/>
                </a:xfrm>
                <a:prstGeom prst="upArrow">
                  <a:avLst/>
                </a:prstGeom>
                <a:solidFill>
                  <a:srgbClr val="70AD4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Up Arrow 35">
                  <a:extLst>
                    <a:ext uri="{FF2B5EF4-FFF2-40B4-BE49-F238E27FC236}">
                      <a16:creationId xmlns:a16="http://schemas.microsoft.com/office/drawing/2014/main" id="{DC492A2F-2C3E-47AD-80D9-308DD71F1A3B}"/>
                    </a:ext>
                  </a:extLst>
                </p:cNvPr>
                <p:cNvSpPr/>
                <p:nvPr/>
              </p:nvSpPr>
              <p:spPr>
                <a:xfrm>
                  <a:off x="5365054" y="2030767"/>
                  <a:ext cx="465096" cy="1174838"/>
                </a:xfrm>
                <a:prstGeom prst="upArrow">
                  <a:avLst/>
                </a:prstGeom>
                <a:solidFill>
                  <a:srgbClr val="70AD4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3" name="TextBox 30">
                <a:extLst>
                  <a:ext uri="{FF2B5EF4-FFF2-40B4-BE49-F238E27FC236}">
                    <a16:creationId xmlns:a16="http://schemas.microsoft.com/office/drawing/2014/main" id="{88553586-DB22-44FE-B6F0-96BE09B493CE}"/>
                  </a:ext>
                </a:extLst>
              </p:cNvPr>
              <p:cNvSpPr txBox="1"/>
              <p:nvPr/>
            </p:nvSpPr>
            <p:spPr>
              <a:xfrm>
                <a:off x="4579763" y="3262578"/>
                <a:ext cx="941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Moodle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TextBox 31">
                <a:extLst>
                  <a:ext uri="{FF2B5EF4-FFF2-40B4-BE49-F238E27FC236}">
                    <a16:creationId xmlns:a16="http://schemas.microsoft.com/office/drawing/2014/main" id="{E6C774E1-516C-4F8D-BE99-60770D43B234}"/>
                  </a:ext>
                </a:extLst>
              </p:cNvPr>
              <p:cNvSpPr txBox="1"/>
              <p:nvPr/>
            </p:nvSpPr>
            <p:spPr>
              <a:xfrm>
                <a:off x="4579892" y="3533781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Notebooks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TextBox 32">
                <a:extLst>
                  <a:ext uri="{FF2B5EF4-FFF2-40B4-BE49-F238E27FC236}">
                    <a16:creationId xmlns:a16="http://schemas.microsoft.com/office/drawing/2014/main" id="{D4BD5002-815D-4C14-B770-8057519AA24D}"/>
                  </a:ext>
                </a:extLst>
              </p:cNvPr>
              <p:cNvSpPr txBox="1"/>
              <p:nvPr/>
            </p:nvSpPr>
            <p:spPr>
              <a:xfrm>
                <a:off x="4584157" y="2996173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Doc’s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2" name="Group 36">
              <a:extLst>
                <a:ext uri="{FF2B5EF4-FFF2-40B4-BE49-F238E27FC236}">
                  <a16:creationId xmlns:a16="http://schemas.microsoft.com/office/drawing/2014/main" id="{99CD51D2-7F62-4658-ABAC-8360F893BC39}"/>
                </a:ext>
              </a:extLst>
            </p:cNvPr>
            <p:cNvGrpSpPr/>
            <p:nvPr/>
          </p:nvGrpSpPr>
          <p:grpSpPr>
            <a:xfrm>
              <a:off x="6549958" y="1992941"/>
              <a:ext cx="2139532" cy="2947995"/>
              <a:chOff x="6549958" y="1992941"/>
              <a:chExt cx="2139532" cy="2947995"/>
            </a:xfrm>
          </p:grpSpPr>
          <p:sp>
            <p:nvSpPr>
              <p:cNvPr id="115" name="Rounded Rectangle 37">
                <a:extLst>
                  <a:ext uri="{FF2B5EF4-FFF2-40B4-BE49-F238E27FC236}">
                    <a16:creationId xmlns:a16="http://schemas.microsoft.com/office/drawing/2014/main" id="{7CA86273-18FE-45F5-B70B-4C4A7A9F585F}"/>
                  </a:ext>
                </a:extLst>
              </p:cNvPr>
              <p:cNvSpPr/>
              <p:nvPr/>
            </p:nvSpPr>
            <p:spPr>
              <a:xfrm>
                <a:off x="6602554" y="3026792"/>
                <a:ext cx="2055404" cy="1914144"/>
              </a:xfrm>
              <a:prstGeom prst="roundRect">
                <a:avLst/>
              </a:prstGeom>
              <a:solidFill>
                <a:srgbClr val="ED7D31"/>
              </a:solidFill>
              <a:ln w="50800" cap="flat" cmpd="sng" algn="ctr">
                <a:solidFill>
                  <a:srgbClr val="ED7D3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" name="TextBox 38">
                <a:extLst>
                  <a:ext uri="{FF2B5EF4-FFF2-40B4-BE49-F238E27FC236}">
                    <a16:creationId xmlns:a16="http://schemas.microsoft.com/office/drawing/2014/main" id="{26A29D30-DD84-48BB-B7AE-B41F274FC565}"/>
                  </a:ext>
                </a:extLst>
              </p:cNvPr>
              <p:cNvSpPr txBox="1"/>
              <p:nvPr/>
            </p:nvSpPr>
            <p:spPr>
              <a:xfrm>
                <a:off x="6549958" y="3314594"/>
                <a:ext cx="9669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SciCAT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TextBox 39">
                <a:extLst>
                  <a:ext uri="{FF2B5EF4-FFF2-40B4-BE49-F238E27FC236}">
                    <a16:creationId xmlns:a16="http://schemas.microsoft.com/office/drawing/2014/main" id="{76A92080-EBA4-4AE0-A418-4EBD111C29FB}"/>
                  </a:ext>
                </a:extLst>
              </p:cNvPr>
              <p:cNvSpPr txBox="1"/>
              <p:nvPr/>
            </p:nvSpPr>
            <p:spPr>
              <a:xfrm>
                <a:off x="7428341" y="3370329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iCAT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TextBox 40">
                <a:extLst>
                  <a:ext uri="{FF2B5EF4-FFF2-40B4-BE49-F238E27FC236}">
                    <a16:creationId xmlns:a16="http://schemas.microsoft.com/office/drawing/2014/main" id="{E0EC1867-6459-4C9C-B51C-4FE12A1BF194}"/>
                  </a:ext>
                </a:extLst>
              </p:cNvPr>
              <p:cNvSpPr txBox="1"/>
              <p:nvPr/>
            </p:nvSpPr>
            <p:spPr>
              <a:xfrm>
                <a:off x="7927743" y="3286221"/>
                <a:ext cx="761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Other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Up Arrow 41">
                <a:extLst>
                  <a:ext uri="{FF2B5EF4-FFF2-40B4-BE49-F238E27FC236}">
                    <a16:creationId xmlns:a16="http://schemas.microsoft.com/office/drawing/2014/main" id="{3399D5AF-A216-4EEC-B332-42BE9E8928E6}"/>
                  </a:ext>
                </a:extLst>
              </p:cNvPr>
              <p:cNvSpPr/>
              <p:nvPr/>
            </p:nvSpPr>
            <p:spPr>
              <a:xfrm>
                <a:off x="6752826" y="2578846"/>
                <a:ext cx="465096" cy="548130"/>
              </a:xfrm>
              <a:prstGeom prst="upArrow">
                <a:avLst/>
              </a:prstGeom>
              <a:solidFill>
                <a:srgbClr val="ED7D3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Up Arrow 42">
                <a:extLst>
                  <a:ext uri="{FF2B5EF4-FFF2-40B4-BE49-F238E27FC236}">
                    <a16:creationId xmlns:a16="http://schemas.microsoft.com/office/drawing/2014/main" id="{51520C35-B80A-4BF2-B40E-0199A082DFF9}"/>
                  </a:ext>
                </a:extLst>
              </p:cNvPr>
              <p:cNvSpPr/>
              <p:nvPr/>
            </p:nvSpPr>
            <p:spPr>
              <a:xfrm>
                <a:off x="7344375" y="2022174"/>
                <a:ext cx="465096" cy="1098913"/>
              </a:xfrm>
              <a:prstGeom prst="upArrow">
                <a:avLst/>
              </a:prstGeom>
              <a:solidFill>
                <a:srgbClr val="ED7D3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" name="Up Arrow 43">
                <a:extLst>
                  <a:ext uri="{FF2B5EF4-FFF2-40B4-BE49-F238E27FC236}">
                    <a16:creationId xmlns:a16="http://schemas.microsoft.com/office/drawing/2014/main" id="{092C510E-BD6E-45CA-BC58-C7D0705D6C7B}"/>
                  </a:ext>
                </a:extLst>
              </p:cNvPr>
              <p:cNvSpPr/>
              <p:nvPr/>
            </p:nvSpPr>
            <p:spPr>
              <a:xfrm>
                <a:off x="8177901" y="1992941"/>
                <a:ext cx="465096" cy="1098913"/>
              </a:xfrm>
              <a:prstGeom prst="upArrow">
                <a:avLst/>
              </a:prstGeom>
              <a:solidFill>
                <a:srgbClr val="ED7D3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44">
              <a:extLst>
                <a:ext uri="{FF2B5EF4-FFF2-40B4-BE49-F238E27FC236}">
                  <a16:creationId xmlns:a16="http://schemas.microsoft.com/office/drawing/2014/main" id="{A4004E03-D258-4D3E-A468-7D32DE1DBF67}"/>
                </a:ext>
              </a:extLst>
            </p:cNvPr>
            <p:cNvGrpSpPr/>
            <p:nvPr/>
          </p:nvGrpSpPr>
          <p:grpSpPr>
            <a:xfrm>
              <a:off x="9034178" y="2003138"/>
              <a:ext cx="1499710" cy="2937798"/>
              <a:chOff x="9034178" y="2003138"/>
              <a:chExt cx="1499710" cy="2937798"/>
            </a:xfrm>
          </p:grpSpPr>
          <p:sp>
            <p:nvSpPr>
              <p:cNvPr id="109" name="Rounded Rectangle 45">
                <a:extLst>
                  <a:ext uri="{FF2B5EF4-FFF2-40B4-BE49-F238E27FC236}">
                    <a16:creationId xmlns:a16="http://schemas.microsoft.com/office/drawing/2014/main" id="{8404257D-FA8F-4D59-BA1E-CC0EAB4F6306}"/>
                  </a:ext>
                </a:extLst>
              </p:cNvPr>
              <p:cNvSpPr/>
              <p:nvPr/>
            </p:nvSpPr>
            <p:spPr>
              <a:xfrm>
                <a:off x="9034178" y="3026792"/>
                <a:ext cx="1499710" cy="1914144"/>
              </a:xfrm>
              <a:prstGeom prst="roundRect">
                <a:avLst/>
              </a:prstGeom>
              <a:solidFill>
                <a:srgbClr val="4472C4"/>
              </a:solidFill>
              <a:ln w="50800" cap="flat" cmpd="sng" algn="ctr">
                <a:solidFill>
                  <a:srgbClr val="4472C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TextBox 46">
                <a:extLst>
                  <a:ext uri="{FF2B5EF4-FFF2-40B4-BE49-F238E27FC236}">
                    <a16:creationId xmlns:a16="http://schemas.microsoft.com/office/drawing/2014/main" id="{05C11540-AE8A-4D07-9F89-42CE86DF9061}"/>
                  </a:ext>
                </a:extLst>
              </p:cNvPr>
              <p:cNvSpPr txBox="1"/>
              <p:nvPr/>
            </p:nvSpPr>
            <p:spPr>
              <a:xfrm>
                <a:off x="9246356" y="2986256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Notebooks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TextBox 47">
                <a:extLst>
                  <a:ext uri="{FF2B5EF4-FFF2-40B4-BE49-F238E27FC236}">
                    <a16:creationId xmlns:a16="http://schemas.microsoft.com/office/drawing/2014/main" id="{F7EC1905-5BCE-4DFF-AC17-B43B8A31BCA3}"/>
                  </a:ext>
                </a:extLst>
              </p:cNvPr>
              <p:cNvSpPr txBox="1"/>
              <p:nvPr/>
            </p:nvSpPr>
            <p:spPr>
              <a:xfrm>
                <a:off x="9077482" y="3238246"/>
                <a:ext cx="992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K8/VMs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TextBox 48">
                <a:extLst>
                  <a:ext uri="{FF2B5EF4-FFF2-40B4-BE49-F238E27FC236}">
                    <a16:creationId xmlns:a16="http://schemas.microsoft.com/office/drawing/2014/main" id="{0A16022B-2EFE-4CCE-BAC2-5F50D95B0D81}"/>
                  </a:ext>
                </a:extLst>
              </p:cNvPr>
              <p:cNvSpPr txBox="1"/>
              <p:nvPr/>
            </p:nvSpPr>
            <p:spPr>
              <a:xfrm>
                <a:off x="9646899" y="3508621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Batch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Up Arrow 49">
                <a:extLst>
                  <a:ext uri="{FF2B5EF4-FFF2-40B4-BE49-F238E27FC236}">
                    <a16:creationId xmlns:a16="http://schemas.microsoft.com/office/drawing/2014/main" id="{D5A9838C-A852-4543-99E8-28637D2C02D2}"/>
                  </a:ext>
                </a:extLst>
              </p:cNvPr>
              <p:cNvSpPr/>
              <p:nvPr/>
            </p:nvSpPr>
            <p:spPr>
              <a:xfrm>
                <a:off x="9220041" y="2572957"/>
                <a:ext cx="465096" cy="548130"/>
              </a:xfrm>
              <a:prstGeom prst="upArrow">
                <a:avLst/>
              </a:prstGeom>
              <a:solidFill>
                <a:srgbClr val="4472C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Up Arrow 50">
                <a:extLst>
                  <a:ext uri="{FF2B5EF4-FFF2-40B4-BE49-F238E27FC236}">
                    <a16:creationId xmlns:a16="http://schemas.microsoft.com/office/drawing/2014/main" id="{04AF8F6D-BB56-48D6-B221-013B9C6A79BE}"/>
                  </a:ext>
                </a:extLst>
              </p:cNvPr>
              <p:cNvSpPr/>
              <p:nvPr/>
            </p:nvSpPr>
            <p:spPr>
              <a:xfrm>
                <a:off x="9837514" y="2003138"/>
                <a:ext cx="465096" cy="1098913"/>
              </a:xfrm>
              <a:prstGeom prst="upArrow">
                <a:avLst/>
              </a:prstGeom>
              <a:solidFill>
                <a:srgbClr val="4472C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2E4387C-253D-4897-A410-F7208CDA5A92}"/>
                </a:ext>
              </a:extLst>
            </p:cNvPr>
            <p:cNvSpPr/>
            <p:nvPr/>
          </p:nvSpPr>
          <p:spPr>
            <a:xfrm>
              <a:off x="4358640" y="3861944"/>
              <a:ext cx="5760000" cy="2023872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2561635-4D4A-49BB-8F23-3B13B48434DD}"/>
                </a:ext>
              </a:extLst>
            </p:cNvPr>
            <p:cNvSpPr/>
            <p:nvPr/>
          </p:nvSpPr>
          <p:spPr>
            <a:xfrm>
              <a:off x="4742687" y="4072256"/>
              <a:ext cx="5838176" cy="2023872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6" name="TextBox 53">
              <a:extLst>
                <a:ext uri="{FF2B5EF4-FFF2-40B4-BE49-F238E27FC236}">
                  <a16:creationId xmlns:a16="http://schemas.microsoft.com/office/drawing/2014/main" id="{B5F95646-859C-4A1F-A9E7-CC8CDCAB3C58}"/>
                </a:ext>
              </a:extLst>
            </p:cNvPr>
            <p:cNvSpPr txBox="1"/>
            <p:nvPr/>
          </p:nvSpPr>
          <p:spPr>
            <a:xfrm>
              <a:off x="5142596" y="5247003"/>
              <a:ext cx="4921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PaN Research Infrastructures</a:t>
              </a:r>
              <a:endParaRPr kumimoji="0" lang="de-DE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97" name="Group 54">
              <a:extLst>
                <a:ext uri="{FF2B5EF4-FFF2-40B4-BE49-F238E27FC236}">
                  <a16:creationId xmlns:a16="http://schemas.microsoft.com/office/drawing/2014/main" id="{BF62C358-7494-452D-BCFC-D7EFBDA1A0AE}"/>
                </a:ext>
              </a:extLst>
            </p:cNvPr>
            <p:cNvGrpSpPr/>
            <p:nvPr/>
          </p:nvGrpSpPr>
          <p:grpSpPr>
            <a:xfrm>
              <a:off x="2514959" y="2062927"/>
              <a:ext cx="8018929" cy="2963926"/>
              <a:chOff x="2514959" y="2062927"/>
              <a:chExt cx="8018929" cy="2963926"/>
            </a:xfrm>
          </p:grpSpPr>
          <p:grpSp>
            <p:nvGrpSpPr>
              <p:cNvPr id="102" name="Group 55">
                <a:extLst>
                  <a:ext uri="{FF2B5EF4-FFF2-40B4-BE49-F238E27FC236}">
                    <a16:creationId xmlns:a16="http://schemas.microsoft.com/office/drawing/2014/main" id="{B877D143-36BB-44A3-80C3-07B491DA5C0B}"/>
                  </a:ext>
                </a:extLst>
              </p:cNvPr>
              <p:cNvGrpSpPr/>
              <p:nvPr/>
            </p:nvGrpSpPr>
            <p:grpSpPr>
              <a:xfrm>
                <a:off x="2514959" y="2062927"/>
                <a:ext cx="8018929" cy="2963926"/>
                <a:chOff x="2514959" y="2062927"/>
                <a:chExt cx="8018929" cy="2963926"/>
              </a:xfrm>
            </p:grpSpPr>
            <p:sp>
              <p:nvSpPr>
                <p:cNvPr id="104" name="Rounded Rectangle 57">
                  <a:extLst>
                    <a:ext uri="{FF2B5EF4-FFF2-40B4-BE49-F238E27FC236}">
                      <a16:creationId xmlns:a16="http://schemas.microsoft.com/office/drawing/2014/main" id="{0F0A36B8-7D4D-42F6-8419-FB7DB174C8B9}"/>
                    </a:ext>
                  </a:extLst>
                </p:cNvPr>
                <p:cNvSpPr/>
                <p:nvPr/>
              </p:nvSpPr>
              <p:spPr>
                <a:xfrm>
                  <a:off x="2514959" y="4002725"/>
                  <a:ext cx="6252877" cy="481584"/>
                </a:xfrm>
                <a:prstGeom prst="roundRect">
                  <a:avLst/>
                </a:prstGeom>
                <a:solidFill>
                  <a:srgbClr val="FFC000">
                    <a:lumMod val="40000"/>
                    <a:lumOff val="60000"/>
                    <a:alpha val="81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ounded Rectangle 58">
                  <a:extLst>
                    <a:ext uri="{FF2B5EF4-FFF2-40B4-BE49-F238E27FC236}">
                      <a16:creationId xmlns:a16="http://schemas.microsoft.com/office/drawing/2014/main" id="{C7981C2F-31F7-4660-8757-C2DD33EEE82A}"/>
                    </a:ext>
                  </a:extLst>
                </p:cNvPr>
                <p:cNvSpPr/>
                <p:nvPr/>
              </p:nvSpPr>
              <p:spPr>
                <a:xfrm>
                  <a:off x="2514960" y="4545269"/>
                  <a:ext cx="8018928" cy="481584"/>
                </a:xfrm>
                <a:prstGeom prst="roundRect">
                  <a:avLst/>
                </a:prstGeom>
                <a:solidFill>
                  <a:srgbClr val="FFC000">
                    <a:lumMod val="75000"/>
                    <a:alpha val="57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TextBox 59">
                  <a:extLst>
                    <a:ext uri="{FF2B5EF4-FFF2-40B4-BE49-F238E27FC236}">
                      <a16:creationId xmlns:a16="http://schemas.microsoft.com/office/drawing/2014/main" id="{E6953D1F-12F7-459A-9A80-5667DC8D5791}"/>
                    </a:ext>
                  </a:extLst>
                </p:cNvPr>
                <p:cNvSpPr txBox="1"/>
                <p:nvPr/>
              </p:nvSpPr>
              <p:spPr>
                <a:xfrm>
                  <a:off x="4511901" y="4602030"/>
                  <a:ext cx="57887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Data Policies and DMP’s (</a:t>
                  </a:r>
                  <a:r>
                    <a:rPr lang="en-US" sz="1800" dirty="0">
                      <a:solidFill>
                        <a:sysClr val="windowText" lastClr="000000"/>
                      </a:solidFill>
                    </a:rPr>
                    <a:t>21</a:t>
                  </a: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 data policy key elements)</a:t>
                  </a:r>
                  <a:endPara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TextBox 60">
                  <a:extLst>
                    <a:ext uri="{FF2B5EF4-FFF2-40B4-BE49-F238E27FC236}">
                      <a16:creationId xmlns:a16="http://schemas.microsoft.com/office/drawing/2014/main" id="{5D4C9033-A49E-4855-A69C-86261CA47D25}"/>
                    </a:ext>
                  </a:extLst>
                </p:cNvPr>
                <p:cNvSpPr txBox="1"/>
                <p:nvPr/>
              </p:nvSpPr>
              <p:spPr>
                <a:xfrm>
                  <a:off x="2568376" y="4089848"/>
                  <a:ext cx="59426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Ontologies for use in catalogues and data sets (NEXUS)</a:t>
                  </a:r>
                  <a:endParaRPr kumimoji="0" lang="de-DE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Rounded Rectangle 61">
                  <a:extLst>
                    <a:ext uri="{FF2B5EF4-FFF2-40B4-BE49-F238E27FC236}">
                      <a16:creationId xmlns:a16="http://schemas.microsoft.com/office/drawing/2014/main" id="{8E1AF4FE-C0E6-4AD5-A62C-296706AE7A88}"/>
                    </a:ext>
                  </a:extLst>
                </p:cNvPr>
                <p:cNvSpPr/>
                <p:nvPr/>
              </p:nvSpPr>
              <p:spPr>
                <a:xfrm>
                  <a:off x="2977931" y="2062927"/>
                  <a:ext cx="537432" cy="2064194"/>
                </a:xfrm>
                <a:prstGeom prst="roundRect">
                  <a:avLst/>
                </a:prstGeom>
                <a:solidFill>
                  <a:srgbClr val="FFC000">
                    <a:lumMod val="40000"/>
                    <a:lumOff val="60000"/>
                    <a:alpha val="83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3" name="TextBox 56">
                <a:extLst>
                  <a:ext uri="{FF2B5EF4-FFF2-40B4-BE49-F238E27FC236}">
                    <a16:creationId xmlns:a16="http://schemas.microsoft.com/office/drawing/2014/main" id="{048B5608-18FF-438B-8EDF-894DDC1E2716}"/>
                  </a:ext>
                </a:extLst>
              </p:cNvPr>
              <p:cNvSpPr txBox="1"/>
              <p:nvPr/>
            </p:nvSpPr>
            <p:spPr>
              <a:xfrm>
                <a:off x="2609902" y="4597110"/>
                <a:ext cx="14670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Consultation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8" name="TextBox 62">
              <a:extLst>
                <a:ext uri="{FF2B5EF4-FFF2-40B4-BE49-F238E27FC236}">
                  <a16:creationId xmlns:a16="http://schemas.microsoft.com/office/drawing/2014/main" id="{11039D76-DDBE-4AE6-85E8-9AAB73118328}"/>
                </a:ext>
              </a:extLst>
            </p:cNvPr>
            <p:cNvSpPr txBox="1"/>
            <p:nvPr/>
          </p:nvSpPr>
          <p:spPr>
            <a:xfrm>
              <a:off x="6420195" y="833385"/>
              <a:ext cx="2313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rPr>
                <a:t>Catalogue Services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TextBox 63">
              <a:extLst>
                <a:ext uri="{FF2B5EF4-FFF2-40B4-BE49-F238E27FC236}">
                  <a16:creationId xmlns:a16="http://schemas.microsoft.com/office/drawing/2014/main" id="{33214763-BB4D-4359-B000-F1F2CFCECABA}"/>
                </a:ext>
              </a:extLst>
            </p:cNvPr>
            <p:cNvSpPr txBox="1"/>
            <p:nvPr/>
          </p:nvSpPr>
          <p:spPr>
            <a:xfrm>
              <a:off x="9069908" y="837058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</a:rPr>
                <a:t>Analysis Services</a:t>
              </a:r>
              <a:endPara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TextBox 82">
              <a:extLst>
                <a:ext uri="{FF2B5EF4-FFF2-40B4-BE49-F238E27FC236}">
                  <a16:creationId xmlns:a16="http://schemas.microsoft.com/office/drawing/2014/main" id="{4A72A6D4-D943-4A46-B5E5-375DC7DF36A5}"/>
                </a:ext>
              </a:extLst>
            </p:cNvPr>
            <p:cNvSpPr txBox="1"/>
            <p:nvPr/>
          </p:nvSpPr>
          <p:spPr>
            <a:xfrm>
              <a:off x="6686956" y="3029614"/>
              <a:ext cx="19303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Metadata and Data</a:t>
              </a:r>
              <a:endPara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Rectangle : coins arrondis 100">
              <a:extLst>
                <a:ext uri="{FF2B5EF4-FFF2-40B4-BE49-F238E27FC236}">
                  <a16:creationId xmlns:a16="http://schemas.microsoft.com/office/drawing/2014/main" id="{A219DE8A-BE77-4C1A-8B71-8028DED7B383}"/>
                </a:ext>
              </a:extLst>
            </p:cNvPr>
            <p:cNvSpPr/>
            <p:nvPr/>
          </p:nvSpPr>
          <p:spPr>
            <a:xfrm>
              <a:off x="3995057" y="833385"/>
              <a:ext cx="2436597" cy="314087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D9CB2FCE-2BEA-44FF-9550-01E334AB5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514" y="136168"/>
            <a:ext cx="2180346" cy="49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5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8">
            <a:extLst>
              <a:ext uri="{FF2B5EF4-FFF2-40B4-BE49-F238E27FC236}">
                <a16:creationId xmlns:a16="http://schemas.microsoft.com/office/drawing/2014/main" id="{DDCC70B8-0E51-4C02-ACF8-19D60EF7B2F2}"/>
              </a:ext>
            </a:extLst>
          </p:cNvPr>
          <p:cNvSpPr txBox="1">
            <a:spLocks/>
          </p:cNvSpPr>
          <p:nvPr/>
        </p:nvSpPr>
        <p:spPr>
          <a:xfrm>
            <a:off x="457200" y="1247925"/>
            <a:ext cx="10493700" cy="4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FAIR data policy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and </a:t>
            </a:r>
            <a:r>
              <a:rPr lang="en-US" sz="2900" b="1" dirty="0">
                <a:solidFill>
                  <a:srgbClr val="00B050"/>
                </a:solidFill>
              </a:rPr>
              <a:t>DMPs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FAIR assessment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and common </a:t>
            </a:r>
            <a:r>
              <a:rPr lang="en-US" sz="2900" b="1" dirty="0">
                <a:solidFill>
                  <a:srgbClr val="00B050"/>
                </a:solidFill>
              </a:rPr>
              <a:t>PID</a:t>
            </a:r>
            <a:r>
              <a:rPr lang="en-US" sz="2900" dirty="0">
                <a:solidFill>
                  <a:srgbClr val="00B050"/>
                </a:solidFill>
              </a:rPr>
              <a:t> framework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dirty="0" err="1">
                <a:solidFill>
                  <a:schemeClr val="bg1">
                    <a:lumMod val="75000"/>
                  </a:schemeClr>
                </a:solidFill>
              </a:rPr>
              <a:t>Standardised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metadata (</a:t>
            </a:r>
            <a:r>
              <a:rPr lang="en-US" sz="2900" b="1" dirty="0">
                <a:solidFill>
                  <a:srgbClr val="00B050"/>
                </a:solidFill>
              </a:rPr>
              <a:t>Nexus/HDF5</a:t>
            </a:r>
            <a:r>
              <a:rPr lang="en-US" sz="2900" dirty="0">
                <a:solidFill>
                  <a:srgbClr val="00B050"/>
                </a:solidFill>
              </a:rPr>
              <a:t>, </a:t>
            </a:r>
            <a:r>
              <a:rPr lang="en-US" sz="2900" dirty="0" err="1">
                <a:solidFill>
                  <a:srgbClr val="00B050"/>
                </a:solidFill>
              </a:rPr>
              <a:t>PaN</a:t>
            </a:r>
            <a:r>
              <a:rPr lang="en-US" sz="2900" dirty="0">
                <a:solidFill>
                  <a:srgbClr val="00B050"/>
                </a:solidFill>
              </a:rPr>
              <a:t> ontologies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Federated search API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for </a:t>
            </a:r>
            <a:r>
              <a:rPr lang="en-US" sz="2900" dirty="0" err="1">
                <a:solidFill>
                  <a:srgbClr val="4C4D4F"/>
                </a:solidFill>
              </a:rPr>
              <a:t>PaN</a:t>
            </a:r>
            <a:r>
              <a:rPr lang="en-US" sz="2900" dirty="0">
                <a:solidFill>
                  <a:srgbClr val="4C4D4F"/>
                </a:solidFill>
              </a:rPr>
              <a:t> data catalogues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Open Data portal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for searching + downloading data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Community </a:t>
            </a:r>
            <a:r>
              <a:rPr lang="en-US" sz="2900" b="1" dirty="0">
                <a:solidFill>
                  <a:srgbClr val="00B050"/>
                </a:solidFill>
              </a:rPr>
              <a:t>AAI </a:t>
            </a:r>
            <a:r>
              <a:rPr lang="en-US" sz="2900" b="1" dirty="0" err="1">
                <a:solidFill>
                  <a:srgbClr val="00B050"/>
                </a:solidFill>
              </a:rPr>
              <a:t>UmbrellaId</a:t>
            </a:r>
            <a:endParaRPr lang="en-US" sz="2900" b="1" dirty="0">
              <a:solidFill>
                <a:srgbClr val="00B050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 err="1">
                <a:solidFill>
                  <a:srgbClr val="00B050"/>
                </a:solidFill>
              </a:rPr>
              <a:t>JupyterLab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b="1" dirty="0">
                <a:solidFill>
                  <a:srgbClr val="00B050"/>
                </a:solidFill>
              </a:rPr>
              <a:t>notebooks </a:t>
            </a:r>
            <a:r>
              <a:rPr lang="en-US" sz="2900" dirty="0">
                <a:solidFill>
                  <a:srgbClr val="4C4D4F"/>
                </a:solidFill>
              </a:rPr>
              <a:t>and </a:t>
            </a:r>
            <a:r>
              <a:rPr lang="en-US" sz="2900" b="1" dirty="0">
                <a:solidFill>
                  <a:srgbClr val="00B050"/>
                </a:solidFill>
              </a:rPr>
              <a:t>Nexus/HDF5</a:t>
            </a:r>
            <a:r>
              <a:rPr lang="en-US" sz="2900" dirty="0">
                <a:solidFill>
                  <a:srgbClr val="4C4D4F"/>
                </a:solidFill>
              </a:rPr>
              <a:t> files </a:t>
            </a:r>
            <a:r>
              <a:rPr lang="en-US" sz="2900" dirty="0" err="1">
                <a:solidFill>
                  <a:srgbClr val="4C4D4F"/>
                </a:solidFill>
              </a:rPr>
              <a:t>visualisation</a:t>
            </a:r>
            <a:endParaRPr lang="en-US" sz="2900" dirty="0">
              <a:solidFill>
                <a:srgbClr val="4C4D4F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Remote data analysis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with VISA + data analysis pipelines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Simulation</a:t>
            </a:r>
            <a:r>
              <a:rPr lang="en-US" sz="2900" b="1" dirty="0">
                <a:solidFill>
                  <a:srgbClr val="4C4D4F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software for simulating experimental data (SIMEX)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 err="1">
                <a:solidFill>
                  <a:srgbClr val="00B050"/>
                </a:solidFill>
              </a:rPr>
              <a:t>PaN</a:t>
            </a:r>
            <a:r>
              <a:rPr lang="en-US" sz="2900" b="1" dirty="0">
                <a:solidFill>
                  <a:srgbClr val="00B050"/>
                </a:solidFill>
              </a:rPr>
              <a:t>-learning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platform (pan-learning.org + pan-training.org)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900" dirty="0">
              <a:solidFill>
                <a:srgbClr val="4C4D4F"/>
              </a:solidFill>
            </a:endParaRPr>
          </a:p>
        </p:txBody>
      </p:sp>
      <p:sp>
        <p:nvSpPr>
          <p:cNvPr id="5" name="Google Shape;113;p8">
            <a:extLst>
              <a:ext uri="{FF2B5EF4-FFF2-40B4-BE49-F238E27FC236}">
                <a16:creationId xmlns:a16="http://schemas.microsoft.com/office/drawing/2014/main" id="{907B04C6-543E-412F-B194-32F42156C7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381000"/>
            <a:ext cx="11346873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dirty="0">
                <a:solidFill>
                  <a:srgbClr val="A8507A"/>
                </a:solidFill>
              </a:rPr>
              <a:t>10 Primary Outcomes of </a:t>
            </a:r>
            <a:r>
              <a:rPr lang="en-US" sz="3600" dirty="0" err="1">
                <a:solidFill>
                  <a:srgbClr val="A8507A"/>
                </a:solidFill>
              </a:rPr>
              <a:t>PaNOSC</a:t>
            </a:r>
            <a:r>
              <a:rPr lang="en-US" sz="3600" dirty="0">
                <a:solidFill>
                  <a:srgbClr val="A8507A"/>
                </a:solidFill>
              </a:rPr>
              <a:t> and </a:t>
            </a:r>
            <a:r>
              <a:rPr lang="en-US" sz="3600" dirty="0" err="1">
                <a:solidFill>
                  <a:srgbClr val="A8507A"/>
                </a:solidFill>
              </a:rPr>
              <a:t>ExPaNDS</a:t>
            </a:r>
            <a:endParaRPr sz="3600" dirty="0">
              <a:solidFill>
                <a:srgbClr val="A850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B6767A-7697-6C40-8CBA-9C1E2A07F5D1}"/>
              </a:ext>
            </a:extLst>
          </p:cNvPr>
          <p:cNvGrpSpPr/>
          <p:nvPr/>
        </p:nvGrpSpPr>
        <p:grpSpPr>
          <a:xfrm>
            <a:off x="3891940" y="1202970"/>
            <a:ext cx="7122717" cy="4452060"/>
            <a:chOff x="6631254" y="997064"/>
            <a:chExt cx="4788183" cy="2871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A26411-0AD6-FD42-B231-A4504F40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030" y="997064"/>
              <a:ext cx="4588491" cy="287185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18E5AD-A694-8244-8BD1-B22A6B61D6E8}"/>
                </a:ext>
              </a:extLst>
            </p:cNvPr>
            <p:cNvSpPr txBox="1"/>
            <p:nvPr/>
          </p:nvSpPr>
          <p:spPr>
            <a:xfrm>
              <a:off x="7411613" y="1385003"/>
              <a:ext cx="709280" cy="456631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</a:rPr>
                <a:t>Open DATA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1CDE35-B8E9-A54F-995B-DB404E837DE1}"/>
                </a:ext>
              </a:extLst>
            </p:cNvPr>
            <p:cNvSpPr txBox="1"/>
            <p:nvPr/>
          </p:nvSpPr>
          <p:spPr>
            <a:xfrm>
              <a:off x="9989822" y="1271497"/>
              <a:ext cx="856758" cy="456631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Open</a:t>
              </a:r>
            </a:p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Source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64D222-C745-4D40-A4F5-79F4335A404D}"/>
                </a:ext>
              </a:extLst>
            </p:cNvPr>
            <p:cNvSpPr txBox="1"/>
            <p:nvPr/>
          </p:nvSpPr>
          <p:spPr>
            <a:xfrm>
              <a:off x="9998096" y="3008155"/>
              <a:ext cx="901209" cy="738664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Open</a:t>
              </a:r>
            </a:p>
            <a:p>
              <a:r>
                <a:rPr lang="en-US" b="1" dirty="0"/>
                <a:t>Peer</a:t>
              </a:r>
            </a:p>
            <a:p>
              <a:r>
                <a:rPr lang="en-US" b="1" dirty="0"/>
                <a:t>Reviews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5DC652-E748-2F4E-A578-4987529C41E8}"/>
                </a:ext>
              </a:extLst>
            </p:cNvPr>
            <p:cNvSpPr txBox="1"/>
            <p:nvPr/>
          </p:nvSpPr>
          <p:spPr>
            <a:xfrm>
              <a:off x="7352439" y="3086371"/>
              <a:ext cx="728676" cy="456631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</a:rPr>
                <a:t>Open</a:t>
              </a:r>
            </a:p>
            <a:p>
              <a:r>
                <a:rPr lang="en-US" sz="2000" b="1" dirty="0">
                  <a:solidFill>
                    <a:srgbClr val="00B050"/>
                  </a:solidFill>
                </a:rPr>
                <a:t>Access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6530CA-4A34-CE46-8F98-C51453A23B3E}"/>
                </a:ext>
              </a:extLst>
            </p:cNvPr>
            <p:cNvSpPr txBox="1"/>
            <p:nvPr/>
          </p:nvSpPr>
          <p:spPr>
            <a:xfrm>
              <a:off x="6631254" y="2177793"/>
              <a:ext cx="958206" cy="456631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Open</a:t>
              </a:r>
            </a:p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Education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E8AF2B-EE2D-C44A-9C17-0B1CC139E682}"/>
                </a:ext>
              </a:extLst>
            </p:cNvPr>
            <p:cNvSpPr txBox="1"/>
            <p:nvPr/>
          </p:nvSpPr>
          <p:spPr>
            <a:xfrm>
              <a:off x="8688690" y="2177450"/>
              <a:ext cx="776091" cy="456631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Open</a:t>
              </a:r>
            </a:p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Science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6FEF4A-01B2-5044-B486-26CED45F0E0C}"/>
                </a:ext>
              </a:extLst>
            </p:cNvPr>
            <p:cNvSpPr txBox="1"/>
            <p:nvPr/>
          </p:nvSpPr>
          <p:spPr>
            <a:xfrm rot="16200000">
              <a:off x="10294611" y="1989600"/>
              <a:ext cx="1295546" cy="954107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Open</a:t>
              </a:r>
            </a:p>
            <a:p>
              <a:pPr algn="ctr"/>
              <a:r>
                <a:rPr lang="en-US" b="1" dirty="0"/>
                <a:t>Methodology</a:t>
              </a:r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title"/>
          </p:nvPr>
        </p:nvSpPr>
        <p:spPr>
          <a:xfrm>
            <a:off x="849719" y="265301"/>
            <a:ext cx="10164938" cy="70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dirty="0">
                <a:solidFill>
                  <a:srgbClr val="A8507A"/>
                </a:solidFill>
              </a:rPr>
              <a:t>PaNOSC and </a:t>
            </a:r>
            <a:r>
              <a:rPr lang="en-US" sz="3600" dirty="0" err="1">
                <a:solidFill>
                  <a:srgbClr val="A8507A"/>
                </a:solidFill>
              </a:rPr>
              <a:t>ExPaNDS</a:t>
            </a:r>
            <a:r>
              <a:rPr lang="en-US" sz="3600" dirty="0">
                <a:solidFill>
                  <a:srgbClr val="A8507A"/>
                </a:solidFill>
              </a:rPr>
              <a:t> and EOSC are contributing to: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083650-4D04-4B0E-AA7C-438D15EDC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11" y="2084526"/>
            <a:ext cx="2790825" cy="232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0740F4-5DD4-4D66-A997-A3C30F2D4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949" y="2890470"/>
            <a:ext cx="1293355" cy="107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7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sldNum" idx="12"/>
          </p:nvPr>
        </p:nvSpPr>
        <p:spPr>
          <a:xfrm>
            <a:off x="7508975" y="6340475"/>
            <a:ext cx="1865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666300" y="355995"/>
            <a:ext cx="11021284" cy="75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4800" dirty="0">
                <a:solidFill>
                  <a:srgbClr val="A8507A"/>
                </a:solidFill>
              </a:rPr>
              <a:t>We had One Common </a:t>
            </a:r>
            <a:r>
              <a:rPr lang="en-US" sz="6000" dirty="0">
                <a:solidFill>
                  <a:srgbClr val="A8507A"/>
                </a:solidFill>
              </a:rPr>
              <a:t>GOAL</a:t>
            </a:r>
            <a:endParaRPr sz="6000" dirty="0">
              <a:solidFill>
                <a:srgbClr val="A8507A"/>
              </a:solidFill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137600" y="6302328"/>
            <a:ext cx="7515225" cy="554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3">
            <a:alphaModFix/>
          </a:blip>
          <a:srcRect b="60111"/>
          <a:stretch/>
        </p:blipFill>
        <p:spPr>
          <a:xfrm>
            <a:off x="1758267" y="1758439"/>
            <a:ext cx="8837349" cy="411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NOSC-ExPaNDS-simple_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ogos+EUtex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12476</TotalTime>
  <Words>1841</Words>
  <Application>Microsoft Office PowerPoint</Application>
  <PresentationFormat>Widescreen</PresentationFormat>
  <Paragraphs>292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Titillium Web</vt:lpstr>
      <vt:lpstr>Wingdings</vt:lpstr>
      <vt:lpstr>PaNOSC-ExPaNDS-simple_template</vt:lpstr>
      <vt:lpstr>Custom Design</vt:lpstr>
      <vt:lpstr>Logos+EUtext</vt:lpstr>
      <vt:lpstr>Building a PaN Data Commons on the PaNOSC and ExPaNDS outcomes</vt:lpstr>
      <vt:lpstr>PowerPoint Presentation</vt:lpstr>
      <vt:lpstr>The PaNOSC and ExPaNDS H2020 EOSC projects in numbers</vt:lpstr>
      <vt:lpstr>ExPaNDS and PaNOSC in the PaN EU project landscape</vt:lpstr>
      <vt:lpstr>ExPaNDS and PaNOSC in the PaN EU project landscape</vt:lpstr>
      <vt:lpstr>The Big Picture of EOSC in PaNOSC and ExPaNDS in</vt:lpstr>
      <vt:lpstr>10 Primary Outcomes of PaNOSC and ExPaNDS</vt:lpstr>
      <vt:lpstr>PaNOSC and ExPaNDS and EOSC are contributing to:</vt:lpstr>
      <vt:lpstr>We had One Common GOAL</vt:lpstr>
      <vt:lpstr>PowerPoint Presentation</vt:lpstr>
      <vt:lpstr>What is a Data Commons</vt:lpstr>
      <vt:lpstr>What is a Data Commons?</vt:lpstr>
      <vt:lpstr>PowerPoint Presentation</vt:lpstr>
      <vt:lpstr>Google Data Commons https://datacommons.org </vt:lpstr>
      <vt:lpstr>PowerPoint Presentation</vt:lpstr>
      <vt:lpstr>Genomics Data Commons - https://portal.gdc.cancer.gov/ </vt:lpstr>
      <vt:lpstr>Example of domain specific open data  publishing:</vt:lpstr>
      <vt:lpstr>Examples of domain specific open data  reuse by commercial companies:</vt:lpstr>
      <vt:lpstr>Why make a Data Commons?</vt:lpstr>
      <vt:lpstr>Climate change is more and more visible …</vt:lpstr>
      <vt:lpstr>Energy crisis is hitting our labs …</vt:lpstr>
      <vt:lpstr>Calculating the carbon footprint of data</vt:lpstr>
      <vt:lpstr>Estimated carbon footprint of experiment</vt:lpstr>
      <vt:lpstr>1 week of experiment is equivalent to  a cube 30x30x30 metres of CO2</vt:lpstr>
      <vt:lpstr>Carbon footprint of archiving data</vt:lpstr>
      <vt:lpstr>PaN Data Commons - Concept</vt:lpstr>
      <vt:lpstr>Sustain Published Data           Through  PaN  Repositories</vt:lpstr>
      <vt:lpstr>Building the PaN Data Commons on the  PaNOSC search portal</vt:lpstr>
      <vt:lpstr>PaNOSC Search API portal @ https://data.panosc.eu  DEMO!</vt:lpstr>
      <vt:lpstr>PaNOSC Search API – implemented on top of SciCat</vt:lpstr>
      <vt:lpstr>What we need from YOU:</vt:lpstr>
      <vt:lpstr>Conclusion</vt:lpstr>
      <vt:lpstr>PowerPoint Presentation</vt:lpstr>
      <vt:lpstr>Sources used for carbon footprint estimates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Strategy - the future of the ExPaNDS and PaNOSC projects</dc:title>
  <dc:creator>GOETZ Andrew</dc:creator>
  <cp:lastModifiedBy>GOETZ Andrew</cp:lastModifiedBy>
  <cp:revision>445</cp:revision>
  <dcterms:modified xsi:type="dcterms:W3CDTF">2022-09-22T13:02:38Z</dcterms:modified>
</cp:coreProperties>
</file>